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56" r:id="rId5"/>
    <p:sldId id="278" r:id="rId6"/>
    <p:sldId id="283" r:id="rId7"/>
    <p:sldId id="276" r:id="rId8"/>
    <p:sldId id="277" r:id="rId9"/>
    <p:sldId id="286" r:id="rId10"/>
    <p:sldId id="288" r:id="rId11"/>
    <p:sldId id="287"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C88F31-E89E-4349-A658-A402BCE1C923}">
          <p14:sldIdLst>
            <p14:sldId id="256"/>
            <p14:sldId id="278"/>
            <p14:sldId id="283"/>
          </p14:sldIdLst>
        </p14:section>
        <p14:section name="Untitled Section" id="{040F005D-F99A-466C-8BBF-45862C7533B4}">
          <p14:sldIdLst>
            <p14:sldId id="276"/>
            <p14:sldId id="277"/>
            <p14:sldId id="286"/>
            <p14:sldId id="288"/>
            <p14:sldId id="287"/>
            <p14:sldId id="285"/>
          </p14:sldIdLst>
        </p14:section>
      </p14:sectionLst>
    </p:ex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26EE6-DE37-4900-BDDC-0D218D5562CB}" v="40" dt="2022-08-04T18:55:06.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2" autoAdjust="0"/>
  </p:normalViewPr>
  <p:slideViewPr>
    <p:cSldViewPr snapToGrid="0" showGuides="1">
      <p:cViewPr>
        <p:scale>
          <a:sx n="70" d="100"/>
          <a:sy n="70" d="100"/>
        </p:scale>
        <p:origin x="702" y="108"/>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94304980069587"/>
          <c:y val="2.0361150466840641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Legacy In Action Surveys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BE1-4ECB-8967-62281091C70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BE1-4ECB-8967-62281091C70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BE1-4ECB-8967-62281091C70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BE1-4ECB-8967-62281091C70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Satisfied</c:v>
                </c:pt>
                <c:pt idx="1">
                  <c:v>Unsatisfied</c:v>
                </c:pt>
              </c:strCache>
            </c:strRef>
          </c:cat>
          <c:val>
            <c:numRef>
              <c:f>Sheet1!$B$2:$B$5</c:f>
              <c:numCache>
                <c:formatCode>General</c:formatCode>
                <c:ptCount val="4"/>
                <c:pt idx="0">
                  <c:v>99</c:v>
                </c:pt>
                <c:pt idx="1">
                  <c:v>1</c:v>
                </c:pt>
              </c:numCache>
            </c:numRef>
          </c:val>
          <c:extLst>
            <c:ext xmlns:c16="http://schemas.microsoft.com/office/drawing/2014/chart" uri="{C3380CC4-5D6E-409C-BE32-E72D297353CC}">
              <c16:uniqueId val="{00000000-A426-4FEF-A4A4-5EB8A9232EE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Enrollments Adult/DW</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Sheet1!$A$2:$A$3</c:f>
              <c:strCache>
                <c:ptCount val="2"/>
                <c:pt idx="0">
                  <c:v>Adult</c:v>
                </c:pt>
                <c:pt idx="1">
                  <c:v>Dislocated Worker</c:v>
                </c:pt>
              </c:strCache>
            </c:strRef>
          </c:cat>
          <c:val>
            <c:numRef>
              <c:f>Sheet1!$B$2:$B$3</c:f>
              <c:numCache>
                <c:formatCode>General</c:formatCode>
                <c:ptCount val="2"/>
                <c:pt idx="0">
                  <c:v>15</c:v>
                </c:pt>
                <c:pt idx="1">
                  <c:v>1</c:v>
                </c:pt>
              </c:numCache>
            </c:numRef>
          </c:val>
          <c:extLst>
            <c:ext xmlns:c16="http://schemas.microsoft.com/office/drawing/2014/chart" uri="{C3380CC4-5D6E-409C-BE32-E72D297353CC}">
              <c16:uniqueId val="{00000000-A327-444B-808F-574DA9D9BE59}"/>
            </c:ext>
          </c:extLst>
        </c:ser>
        <c:dLbls>
          <c:showLegendKey val="0"/>
          <c:showVal val="0"/>
          <c:showCatName val="0"/>
          <c:showSerName val="0"/>
          <c:showPercent val="0"/>
          <c:showBubbleSize val="0"/>
        </c:dLbls>
        <c:gapWidth val="219"/>
        <c:overlap val="-27"/>
        <c:axId val="320805824"/>
        <c:axId val="320801888"/>
      </c:barChart>
      <c:catAx>
        <c:axId val="32080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801888"/>
        <c:crosses val="autoZero"/>
        <c:auto val="1"/>
        <c:lblAlgn val="ctr"/>
        <c:lblOffset val="100"/>
        <c:noMultiLvlLbl val="0"/>
      </c:catAx>
      <c:valAx>
        <c:axId val="32080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80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Fund  amount</c:v>
                </c:pt>
              </c:strCache>
            </c:strRef>
          </c:tx>
          <c:spPr>
            <a:solidFill>
              <a:schemeClr val="accent2">
                <a:tint val="54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Sheet1!$B$2:$B$7</c:f>
              <c:numCache>
                <c:formatCode>#,##0</c:formatCode>
                <c:ptCount val="6"/>
                <c:pt idx="0">
                  <c:v>175000</c:v>
                </c:pt>
                <c:pt idx="1">
                  <c:v>20000</c:v>
                </c:pt>
                <c:pt idx="2">
                  <c:v>27109</c:v>
                </c:pt>
                <c:pt idx="3">
                  <c:v>100660</c:v>
                </c:pt>
                <c:pt idx="4">
                  <c:v>27109</c:v>
                </c:pt>
                <c:pt idx="5">
                  <c:v>120660</c:v>
                </c:pt>
              </c:numCache>
            </c:numRef>
          </c:val>
          <c:extLst>
            <c:ext xmlns:c16="http://schemas.microsoft.com/office/drawing/2014/chart" uri="{C3380CC4-5D6E-409C-BE32-E72D297353CC}">
              <c16:uniqueId val="{00000000-B99D-4C6E-A674-19E9848216AC}"/>
            </c:ext>
          </c:extLst>
        </c:ser>
        <c:ser>
          <c:idx val="1"/>
          <c:order val="1"/>
          <c:tx>
            <c:strRef>
              <c:f>Sheet1!$C$1</c:f>
              <c:strCache>
                <c:ptCount val="1"/>
                <c:pt idx="0">
                  <c:v>Obligated</c:v>
                </c:pt>
              </c:strCache>
            </c:strRef>
          </c:tx>
          <c:spPr>
            <a:solidFill>
              <a:schemeClr val="accent2">
                <a:tint val="77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Sheet1!$C$2:$C$7</c:f>
              <c:numCache>
                <c:formatCode>#,##0</c:formatCode>
                <c:ptCount val="6"/>
                <c:pt idx="0">
                  <c:v>2011</c:v>
                </c:pt>
                <c:pt idx="1">
                  <c:v>2752</c:v>
                </c:pt>
                <c:pt idx="2">
                  <c:v>2050</c:v>
                </c:pt>
                <c:pt idx="3">
                  <c:v>6000</c:v>
                </c:pt>
                <c:pt idx="4">
                  <c:v>18095</c:v>
                </c:pt>
                <c:pt idx="5">
                  <c:v>120617</c:v>
                </c:pt>
              </c:numCache>
            </c:numRef>
          </c:val>
          <c:extLst>
            <c:ext xmlns:c16="http://schemas.microsoft.com/office/drawing/2014/chart" uri="{C3380CC4-5D6E-409C-BE32-E72D297353CC}">
              <c16:uniqueId val="{00000001-B99D-4C6E-A674-19E9848216AC}"/>
            </c:ext>
          </c:extLst>
        </c:ser>
        <c:ser>
          <c:idx val="2"/>
          <c:order val="2"/>
          <c:tx>
            <c:strRef>
              <c:f>Sheet1!$D$1</c:f>
              <c:strCache>
                <c:ptCount val="1"/>
                <c:pt idx="0">
                  <c:v>Remaining</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Sheet1!$D$2:$D$7</c:f>
              <c:numCache>
                <c:formatCode>#,##0</c:formatCode>
                <c:ptCount val="6"/>
                <c:pt idx="0">
                  <c:v>172990</c:v>
                </c:pt>
                <c:pt idx="1">
                  <c:v>17248</c:v>
                </c:pt>
                <c:pt idx="2">
                  <c:v>25059</c:v>
                </c:pt>
                <c:pt idx="3">
                  <c:v>94660</c:v>
                </c:pt>
                <c:pt idx="4">
                  <c:v>9014</c:v>
                </c:pt>
                <c:pt idx="5">
                  <c:v>43</c:v>
                </c:pt>
              </c:numCache>
            </c:numRef>
          </c:val>
          <c:extLst>
            <c:ext xmlns:c16="http://schemas.microsoft.com/office/drawing/2014/chart" uri="{C3380CC4-5D6E-409C-BE32-E72D297353CC}">
              <c16:uniqueId val="{00000002-B99D-4C6E-A674-19E9848216AC}"/>
            </c:ext>
          </c:extLst>
        </c:ser>
        <c:ser>
          <c:idx val="3"/>
          <c:order val="3"/>
          <c:tx>
            <c:strRef>
              <c:f>Sheet1!$E$1</c:f>
              <c:strCache>
                <c:ptCount val="1"/>
                <c:pt idx="0">
                  <c:v>Net Paid</c:v>
                </c:pt>
              </c:strCache>
            </c:strRef>
          </c:tx>
          <c:spPr>
            <a:solidFill>
              <a:schemeClr val="accent2">
                <a:shade val="7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Sheet1!$E$2:$E$7</c:f>
              <c:numCache>
                <c:formatCode>#,##0</c:formatCode>
                <c:ptCount val="6"/>
                <c:pt idx="0">
                  <c:v>0</c:v>
                </c:pt>
                <c:pt idx="1">
                  <c:v>0</c:v>
                </c:pt>
                <c:pt idx="2">
                  <c:v>529</c:v>
                </c:pt>
                <c:pt idx="3">
                  <c:v>0</c:v>
                </c:pt>
                <c:pt idx="4">
                  <c:v>4938</c:v>
                </c:pt>
                <c:pt idx="5">
                  <c:v>15250</c:v>
                </c:pt>
              </c:numCache>
            </c:numRef>
          </c:val>
          <c:extLst>
            <c:ext xmlns:c16="http://schemas.microsoft.com/office/drawing/2014/chart" uri="{C3380CC4-5D6E-409C-BE32-E72D297353CC}">
              <c16:uniqueId val="{00000003-B99D-4C6E-A674-19E9848216AC}"/>
            </c:ext>
          </c:extLst>
        </c:ser>
        <c:ser>
          <c:idx val="4"/>
          <c:order val="4"/>
          <c:tx>
            <c:strRef>
              <c:f>Sheet1!$F$1</c:f>
              <c:strCache>
                <c:ptCount val="1"/>
                <c:pt idx="0">
                  <c:v>Funding Budget Balance</c:v>
                </c:pt>
              </c:strCache>
            </c:strRef>
          </c:tx>
          <c:spPr>
            <a:solidFill>
              <a:schemeClr val="accent2">
                <a:shade val="53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DWG-OJT</c:v>
                </c:pt>
                <c:pt idx="1">
                  <c:v>AD - OJT</c:v>
                </c:pt>
                <c:pt idx="2">
                  <c:v>DW-SS</c:v>
                </c:pt>
                <c:pt idx="3">
                  <c:v>DW-ITA</c:v>
                </c:pt>
                <c:pt idx="4">
                  <c:v>AD - SS</c:v>
                </c:pt>
                <c:pt idx="5">
                  <c:v>AD - ITA</c:v>
                </c:pt>
              </c:strCache>
            </c:strRef>
          </c:cat>
          <c:val>
            <c:numRef>
              <c:f>Sheet1!$F$2:$F$7</c:f>
              <c:numCache>
                <c:formatCode>#,##0</c:formatCode>
                <c:ptCount val="6"/>
                <c:pt idx="0">
                  <c:v>175000</c:v>
                </c:pt>
                <c:pt idx="1">
                  <c:v>20000</c:v>
                </c:pt>
                <c:pt idx="2">
                  <c:v>26580</c:v>
                </c:pt>
                <c:pt idx="3">
                  <c:v>100660</c:v>
                </c:pt>
                <c:pt idx="4">
                  <c:v>22171</c:v>
                </c:pt>
                <c:pt idx="5">
                  <c:v>105410</c:v>
                </c:pt>
              </c:numCache>
            </c:numRef>
          </c:val>
          <c:extLst>
            <c:ext xmlns:c16="http://schemas.microsoft.com/office/drawing/2014/chart" uri="{C3380CC4-5D6E-409C-BE32-E72D297353CC}">
              <c16:uniqueId val="{00000004-B99D-4C6E-A674-19E9848216AC}"/>
            </c:ext>
          </c:extLst>
        </c:ser>
        <c:dLbls>
          <c:dLblPos val="outEnd"/>
          <c:showLegendKey val="0"/>
          <c:showVal val="1"/>
          <c:showCatName val="0"/>
          <c:showSerName val="0"/>
          <c:showPercent val="0"/>
          <c:showBubbleSize val="0"/>
        </c:dLbls>
        <c:gapWidth val="444"/>
        <c:overlap val="-90"/>
        <c:axId val="524959040"/>
        <c:axId val="524957072"/>
      </c:barChart>
      <c:catAx>
        <c:axId val="524959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24957072"/>
        <c:crosses val="autoZero"/>
        <c:auto val="1"/>
        <c:lblAlgn val="ctr"/>
        <c:lblOffset val="100"/>
        <c:noMultiLvlLbl val="0"/>
      </c:catAx>
      <c:valAx>
        <c:axId val="524957072"/>
        <c:scaling>
          <c:orientation val="minMax"/>
        </c:scaling>
        <c:delete val="1"/>
        <c:axPos val="l"/>
        <c:numFmt formatCode="#,##0" sourceLinked="1"/>
        <c:majorTickMark val="none"/>
        <c:minorTickMark val="none"/>
        <c:tickLblPos val="nextTo"/>
        <c:crossAx val="524959040"/>
        <c:crosses val="autoZero"/>
        <c:crossBetween val="between"/>
      </c:valAx>
      <c:spPr>
        <a:noFill/>
        <a:ln>
          <a:noFill/>
        </a:ln>
        <a:effectLst/>
      </c:spPr>
    </c:plotArea>
    <c:legend>
      <c:legendPos val="b"/>
      <c:layout>
        <c:manualLayout>
          <c:xMode val="edge"/>
          <c:yMode val="edge"/>
          <c:x val="0.14185844906384554"/>
          <c:y val="0.8642706795219004"/>
          <c:w val="0.72108957595578338"/>
          <c:h val="0.120351060252334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Training Percentages</c:v>
                </c:pt>
              </c:strCache>
            </c:strRef>
          </c:tx>
          <c:spPr>
            <a:gradFill>
              <a:gsLst>
                <a:gs pos="0">
                  <a:schemeClr val="tx2">
                    <a:lumMod val="60000"/>
                    <a:lumOff val="40000"/>
                  </a:schemeClr>
                </a:gs>
                <a:gs pos="74000">
                  <a:schemeClr val="accent2"/>
                </a:gs>
                <a:gs pos="83000">
                  <a:schemeClr val="accent2">
                    <a:lumMod val="60000"/>
                    <a:lumOff val="40000"/>
                  </a:schemeClr>
                </a:gs>
                <a:gs pos="100000">
                  <a:schemeClr val="accent2">
                    <a:lumMod val="20000"/>
                    <a:lumOff val="80000"/>
                  </a:schemeClr>
                </a:gs>
              </a:gsLst>
              <a:lin ang="5400000" scaled="1"/>
            </a:gradFill>
            <a:ln>
              <a:noFill/>
            </a:ln>
            <a:effectLst/>
          </c:spPr>
          <c:invertIfNegative val="0"/>
          <c:dPt>
            <c:idx val="3"/>
            <c:invertIfNegative val="0"/>
            <c:bubble3D val="0"/>
            <c:spPr>
              <a:gradFill>
                <a:gsLst>
                  <a:gs pos="0">
                    <a:schemeClr val="tx2">
                      <a:lumMod val="60000"/>
                      <a:lumOff val="40000"/>
                    </a:schemeClr>
                  </a:gs>
                  <a:gs pos="74000">
                    <a:schemeClr val="accent2"/>
                  </a:gs>
                  <a:gs pos="83000">
                    <a:schemeClr val="accent2">
                      <a:lumMod val="60000"/>
                      <a:lumOff val="40000"/>
                    </a:schemeClr>
                  </a:gs>
                  <a:gs pos="100000">
                    <a:schemeClr val="accent2">
                      <a:lumMod val="20000"/>
                      <a:lumOff val="80000"/>
                    </a:schemeClr>
                  </a:gs>
                </a:gsLst>
                <a:lin ang="5400000" scaled="1"/>
              </a:gradFill>
              <a:ln>
                <a:solidFill>
                  <a:schemeClr val="bg2">
                    <a:lumMod val="50000"/>
                  </a:schemeClr>
                </a:solidFill>
              </a:ln>
              <a:effectLst/>
            </c:spPr>
            <c:extLst>
              <c:ext xmlns:c16="http://schemas.microsoft.com/office/drawing/2014/chart" uri="{C3380CC4-5D6E-409C-BE32-E72D297353CC}">
                <c16:uniqueId val="{00000003-5F6B-4B54-A72F-A30B65FC6A98}"/>
              </c:ext>
            </c:extLst>
          </c:dPt>
          <c:cat>
            <c:strRef>
              <c:f>Sheet1!$A$2:$A$5</c:f>
              <c:strCache>
                <c:ptCount val="4"/>
                <c:pt idx="0">
                  <c:v>Manufacturing</c:v>
                </c:pt>
                <c:pt idx="1">
                  <c:v>Logistics</c:v>
                </c:pt>
                <c:pt idx="2">
                  <c:v>Skilled Trade</c:v>
                </c:pt>
                <c:pt idx="3">
                  <c:v>Other</c:v>
                </c:pt>
              </c:strCache>
            </c:strRef>
          </c:cat>
          <c:val>
            <c:numRef>
              <c:f>Sheet1!$B$2:$B$5</c:f>
              <c:numCache>
                <c:formatCode>0%</c:formatCode>
                <c:ptCount val="4"/>
                <c:pt idx="0">
                  <c:v>0</c:v>
                </c:pt>
                <c:pt idx="1">
                  <c:v>1</c:v>
                </c:pt>
                <c:pt idx="2">
                  <c:v>0</c:v>
                </c:pt>
                <c:pt idx="3">
                  <c:v>0</c:v>
                </c:pt>
              </c:numCache>
            </c:numRef>
          </c:val>
          <c:extLst>
            <c:ext xmlns:c16="http://schemas.microsoft.com/office/drawing/2014/chart" uri="{C3380CC4-5D6E-409C-BE32-E72D297353CC}">
              <c16:uniqueId val="{00000000-5F6B-4B54-A72F-A30B65FC6A98}"/>
            </c:ext>
          </c:extLst>
        </c:ser>
        <c:dLbls>
          <c:showLegendKey val="0"/>
          <c:showVal val="0"/>
          <c:showCatName val="0"/>
          <c:showSerName val="0"/>
          <c:showPercent val="0"/>
          <c:showBubbleSize val="0"/>
        </c:dLbls>
        <c:gapWidth val="219"/>
        <c:overlap val="-27"/>
        <c:axId val="320802544"/>
        <c:axId val="399735896"/>
      </c:barChart>
      <c:catAx>
        <c:axId val="3208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735896"/>
        <c:crosses val="autoZero"/>
        <c:auto val="1"/>
        <c:lblAlgn val="ctr"/>
        <c:lblOffset val="100"/>
        <c:noMultiLvlLbl val="0"/>
      </c:catAx>
      <c:valAx>
        <c:axId val="399735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80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dirty="0">
                <a:solidFill>
                  <a:schemeClr val="tx1"/>
                </a:solidFill>
              </a:rPr>
              <a:t>Work</a:t>
            </a:r>
            <a:r>
              <a:rPr lang="en-US" sz="1800" baseline="0" dirty="0">
                <a:solidFill>
                  <a:schemeClr val="tx1"/>
                </a:solidFill>
              </a:rPr>
              <a:t> Based Learning Training by Industry</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Training</c:v>
                </c:pt>
              </c:strCache>
            </c:strRef>
          </c:tx>
          <c:spPr>
            <a:solidFill>
              <a:schemeClr val="bg2">
                <a:lumMod val="50000"/>
              </a:schemeClr>
            </a:solidFill>
            <a:ln>
              <a:noFill/>
            </a:ln>
            <a:effectLst/>
          </c:spPr>
          <c:invertIfNegative val="0"/>
          <c:cat>
            <c:strRef>
              <c:f>Sheet1!$A$2:$A$4</c:f>
              <c:strCache>
                <c:ptCount val="3"/>
                <c:pt idx="0">
                  <c:v>Manufacturing</c:v>
                </c:pt>
                <c:pt idx="1">
                  <c:v>Skilled Trade</c:v>
                </c:pt>
                <c:pt idx="2">
                  <c:v>Other</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FD0E-48A3-8930-9F3DD61E6590}"/>
            </c:ext>
          </c:extLst>
        </c:ser>
        <c:dLbls>
          <c:showLegendKey val="0"/>
          <c:showVal val="0"/>
          <c:showCatName val="0"/>
          <c:showSerName val="0"/>
          <c:showPercent val="0"/>
          <c:showBubbleSize val="0"/>
        </c:dLbls>
        <c:gapWidth val="219"/>
        <c:overlap val="-27"/>
        <c:axId val="523519440"/>
        <c:axId val="523521408"/>
      </c:barChart>
      <c:catAx>
        <c:axId val="52351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521408"/>
        <c:crosses val="autoZero"/>
        <c:auto val="1"/>
        <c:lblAlgn val="ctr"/>
        <c:lblOffset val="100"/>
        <c:noMultiLvlLbl val="0"/>
      </c:catAx>
      <c:valAx>
        <c:axId val="52352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51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4437C-A62B-451B-B405-8236D512CA3B}"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13743F35-6046-4DD8-8DD0-D90DE9C7F95E}">
      <dgm:prSet phldrT="[Text]" custT="1"/>
      <dgm:spPr/>
      <dgm:t>
        <a:bodyPr/>
        <a:lstStyle/>
        <a:p>
          <a:endParaRPr lang="en-US" sz="2400" dirty="0"/>
        </a:p>
        <a:p>
          <a:r>
            <a:rPr lang="en-US" sz="2400" dirty="0"/>
            <a:t>Enrollments </a:t>
          </a:r>
        </a:p>
        <a:p>
          <a:r>
            <a:rPr lang="en-US" sz="2400" dirty="0"/>
            <a:t>16</a:t>
          </a:r>
        </a:p>
      </dgm:t>
    </dgm:pt>
    <dgm:pt modelId="{2EEA83FA-2A0B-464F-9BDA-4D483919F4BE}" type="parTrans" cxnId="{4ADC36FF-9C13-4835-B04C-421AF5186FCC}">
      <dgm:prSet/>
      <dgm:spPr/>
      <dgm:t>
        <a:bodyPr/>
        <a:lstStyle/>
        <a:p>
          <a:endParaRPr lang="en-US"/>
        </a:p>
      </dgm:t>
    </dgm:pt>
    <dgm:pt modelId="{49530610-EF03-46E6-BC3F-0BBCFF4DBFC4}" type="sibTrans" cxnId="{4ADC36FF-9C13-4835-B04C-421AF5186FCC}">
      <dgm:prSet/>
      <dgm:spPr/>
      <dgm:t>
        <a:bodyPr/>
        <a:lstStyle/>
        <a:p>
          <a:endParaRPr lang="en-US"/>
        </a:p>
      </dgm:t>
    </dgm:pt>
    <dgm:pt modelId="{E6E8D1BD-1419-47A9-9C11-79EAE5CCB1AC}">
      <dgm:prSet phldrT="[Text]"/>
      <dgm:spPr/>
      <dgm:t>
        <a:bodyPr/>
        <a:lstStyle/>
        <a:p>
          <a:pPr algn="ctr"/>
          <a:r>
            <a:rPr lang="en-US" sz="2400" dirty="0"/>
            <a:t>Target Populations</a:t>
          </a:r>
        </a:p>
      </dgm:t>
    </dgm:pt>
    <dgm:pt modelId="{86933A8A-889D-4C33-95AF-AA4126A36BCD}" type="parTrans" cxnId="{18A9F104-261F-4204-A6C5-D2987A08502F}">
      <dgm:prSet/>
      <dgm:spPr/>
      <dgm:t>
        <a:bodyPr/>
        <a:lstStyle/>
        <a:p>
          <a:endParaRPr lang="en-US"/>
        </a:p>
      </dgm:t>
    </dgm:pt>
    <dgm:pt modelId="{6B4EBFED-EC8F-4A3F-BC93-21C969BBE3E6}" type="sibTrans" cxnId="{18A9F104-261F-4204-A6C5-D2987A08502F}">
      <dgm:prSet/>
      <dgm:spPr/>
      <dgm:t>
        <a:bodyPr/>
        <a:lstStyle/>
        <a:p>
          <a:endParaRPr lang="en-US"/>
        </a:p>
      </dgm:t>
    </dgm:pt>
    <dgm:pt modelId="{2DBFFB6D-C415-47CC-B65B-A85FD197D686}">
      <dgm:prSet phldrT="[Text]" custT="1"/>
      <dgm:spPr/>
      <dgm:t>
        <a:bodyPr/>
        <a:lstStyle/>
        <a:p>
          <a:pPr algn="l"/>
          <a:r>
            <a:rPr lang="en-US" sz="1600" dirty="0"/>
            <a:t>Veterans                  0</a:t>
          </a:r>
        </a:p>
      </dgm:t>
    </dgm:pt>
    <dgm:pt modelId="{B5CF7AFE-FA1E-4E04-AA58-81AAEC7AD4B0}" type="parTrans" cxnId="{F5597718-E334-46E4-AF07-671FEAEFD029}">
      <dgm:prSet/>
      <dgm:spPr/>
      <dgm:t>
        <a:bodyPr/>
        <a:lstStyle/>
        <a:p>
          <a:endParaRPr lang="en-US"/>
        </a:p>
      </dgm:t>
    </dgm:pt>
    <dgm:pt modelId="{8A70D3EE-EEA9-4F68-8273-4E8036AF995A}" type="sibTrans" cxnId="{F5597718-E334-46E4-AF07-671FEAEFD029}">
      <dgm:prSet/>
      <dgm:spPr/>
      <dgm:t>
        <a:bodyPr/>
        <a:lstStyle/>
        <a:p>
          <a:endParaRPr lang="en-US"/>
        </a:p>
      </dgm:t>
    </dgm:pt>
    <dgm:pt modelId="{353C5816-0DFC-49EC-8EB3-F6F57F7EAAE4}">
      <dgm:prSet phldrT="[Text]" custT="1"/>
      <dgm:spPr/>
      <dgm:t>
        <a:bodyPr/>
        <a:lstStyle/>
        <a:p>
          <a:pPr algn="l"/>
          <a:r>
            <a:rPr lang="en-US" sz="1600" dirty="0"/>
            <a:t>Disabled                  1</a:t>
          </a:r>
        </a:p>
      </dgm:t>
    </dgm:pt>
    <dgm:pt modelId="{FEAD1BF4-7D88-446B-89FC-9FBF5499C26E}" type="parTrans" cxnId="{301A5F60-3B26-492A-8D3A-830AED862C38}">
      <dgm:prSet/>
      <dgm:spPr/>
      <dgm:t>
        <a:bodyPr/>
        <a:lstStyle/>
        <a:p>
          <a:endParaRPr lang="en-US"/>
        </a:p>
      </dgm:t>
    </dgm:pt>
    <dgm:pt modelId="{FFB68238-0E78-4A8E-907B-A83A228EF368}" type="sibTrans" cxnId="{301A5F60-3B26-492A-8D3A-830AED862C38}">
      <dgm:prSet/>
      <dgm:spPr/>
      <dgm:t>
        <a:bodyPr/>
        <a:lstStyle/>
        <a:p>
          <a:endParaRPr lang="en-US"/>
        </a:p>
      </dgm:t>
    </dgm:pt>
    <dgm:pt modelId="{D5948969-989F-40AF-B8E8-D6B6ACF6BFFA}">
      <dgm:prSet phldrT="[Text]" custT="1"/>
      <dgm:spPr/>
      <dgm:t>
        <a:bodyPr/>
        <a:lstStyle/>
        <a:p>
          <a:pPr algn="l"/>
          <a:r>
            <a:rPr lang="en-US" sz="1600" dirty="0"/>
            <a:t>Criminal History       4</a:t>
          </a:r>
        </a:p>
      </dgm:t>
    </dgm:pt>
    <dgm:pt modelId="{2E3F593A-217A-4214-B728-A286B81C0565}" type="parTrans" cxnId="{8B0C63B1-AC68-43E9-A2C1-2849D0AF6F65}">
      <dgm:prSet/>
      <dgm:spPr/>
      <dgm:t>
        <a:bodyPr/>
        <a:lstStyle/>
        <a:p>
          <a:endParaRPr lang="en-US"/>
        </a:p>
      </dgm:t>
    </dgm:pt>
    <dgm:pt modelId="{5DD4EAB0-2F23-43B2-AE37-B76C54D91F1D}" type="sibTrans" cxnId="{8B0C63B1-AC68-43E9-A2C1-2849D0AF6F65}">
      <dgm:prSet/>
      <dgm:spPr/>
      <dgm:t>
        <a:bodyPr/>
        <a:lstStyle/>
        <a:p>
          <a:endParaRPr lang="en-US"/>
        </a:p>
      </dgm:t>
    </dgm:pt>
    <dgm:pt modelId="{71ABA711-8BC1-4BA1-ABFB-79230419CF46}">
      <dgm:prSet phldrT="[Text]" custT="1"/>
      <dgm:spPr/>
      <dgm:t>
        <a:bodyPr/>
        <a:lstStyle/>
        <a:p>
          <a:pPr algn="l"/>
          <a:r>
            <a:rPr lang="en-US" sz="1600" dirty="0"/>
            <a:t>Low Income             7 </a:t>
          </a:r>
        </a:p>
      </dgm:t>
    </dgm:pt>
    <dgm:pt modelId="{6B7CD1E7-F4ED-4A2E-9B4F-8C20F2E57E2F}" type="parTrans" cxnId="{35FBB23C-1811-4147-8467-DB8020D196F8}">
      <dgm:prSet/>
      <dgm:spPr/>
      <dgm:t>
        <a:bodyPr/>
        <a:lstStyle/>
        <a:p>
          <a:endParaRPr lang="en-US"/>
        </a:p>
      </dgm:t>
    </dgm:pt>
    <dgm:pt modelId="{BF936C11-5F4D-4176-8FD1-D75824FDDFA5}" type="sibTrans" cxnId="{35FBB23C-1811-4147-8467-DB8020D196F8}">
      <dgm:prSet/>
      <dgm:spPr/>
      <dgm:t>
        <a:bodyPr/>
        <a:lstStyle/>
        <a:p>
          <a:endParaRPr lang="en-US"/>
        </a:p>
      </dgm:t>
    </dgm:pt>
    <dgm:pt modelId="{C353F62F-DD6A-4B4B-B402-2F452B29DC4E}">
      <dgm:prSet phldrT="[Text]" custT="1"/>
      <dgm:spPr/>
      <dgm:t>
        <a:bodyPr/>
        <a:lstStyle/>
        <a:p>
          <a:pPr algn="l"/>
          <a:r>
            <a:rPr lang="en-US" sz="1600" dirty="0"/>
            <a:t>Basic Skill Deficient   3</a:t>
          </a:r>
        </a:p>
      </dgm:t>
    </dgm:pt>
    <dgm:pt modelId="{8B46CFD9-5182-4E93-B93C-FFDB165EE980}" type="parTrans" cxnId="{BF7884F4-342E-4D5B-9952-C4684A997205}">
      <dgm:prSet/>
      <dgm:spPr/>
      <dgm:t>
        <a:bodyPr/>
        <a:lstStyle/>
        <a:p>
          <a:endParaRPr lang="en-US"/>
        </a:p>
      </dgm:t>
    </dgm:pt>
    <dgm:pt modelId="{04864DCB-C333-4A97-BD13-F2CE26DF3B54}" type="sibTrans" cxnId="{BF7884F4-342E-4D5B-9952-C4684A997205}">
      <dgm:prSet/>
      <dgm:spPr/>
      <dgm:t>
        <a:bodyPr/>
        <a:lstStyle/>
        <a:p>
          <a:endParaRPr lang="en-US"/>
        </a:p>
      </dgm:t>
    </dgm:pt>
    <dgm:pt modelId="{F23172A1-2087-4428-9A70-782E55FA36AE}">
      <dgm:prSet phldrT="[Text]" custT="1"/>
      <dgm:spPr/>
      <dgm:t>
        <a:bodyPr/>
        <a:lstStyle/>
        <a:p>
          <a:pPr algn="l"/>
          <a:r>
            <a:rPr lang="en-US" sz="1600" dirty="0"/>
            <a:t>Priority of Service=84%</a:t>
          </a:r>
        </a:p>
      </dgm:t>
    </dgm:pt>
    <dgm:pt modelId="{478B4C09-E43E-4E18-8607-19CAFFF3336B}" type="parTrans" cxnId="{28306E7D-2750-4B70-84B0-038D23E4A318}">
      <dgm:prSet/>
      <dgm:spPr/>
      <dgm:t>
        <a:bodyPr/>
        <a:lstStyle/>
        <a:p>
          <a:endParaRPr lang="en-US"/>
        </a:p>
      </dgm:t>
    </dgm:pt>
    <dgm:pt modelId="{9299BA37-1011-4638-A385-9C5E9C233960}" type="sibTrans" cxnId="{28306E7D-2750-4B70-84B0-038D23E4A318}">
      <dgm:prSet/>
      <dgm:spPr/>
      <dgm:t>
        <a:bodyPr/>
        <a:lstStyle/>
        <a:p>
          <a:endParaRPr lang="en-US"/>
        </a:p>
      </dgm:t>
    </dgm:pt>
    <dgm:pt modelId="{3138C4D1-E8BE-446A-AA49-CB5E0853447F}">
      <dgm:prSet phldrT="[Text]" custT="1"/>
      <dgm:spPr/>
      <dgm:t>
        <a:bodyPr/>
        <a:lstStyle/>
        <a:p>
          <a:pPr algn="l"/>
          <a:endParaRPr lang="en-US" sz="1600" dirty="0"/>
        </a:p>
      </dgm:t>
    </dgm:pt>
    <dgm:pt modelId="{19A3B6EF-C1C3-4DBF-B6DE-B3911C83F6BD}" type="parTrans" cxnId="{FD8D047C-9F1B-428E-86B2-7898AA54FD9D}">
      <dgm:prSet/>
      <dgm:spPr/>
      <dgm:t>
        <a:bodyPr/>
        <a:lstStyle/>
        <a:p>
          <a:endParaRPr lang="en-US"/>
        </a:p>
      </dgm:t>
    </dgm:pt>
    <dgm:pt modelId="{666077F7-60F3-4FC4-8DF5-1D4CDE5D11CF}" type="sibTrans" cxnId="{FD8D047C-9F1B-428E-86B2-7898AA54FD9D}">
      <dgm:prSet/>
      <dgm:spPr/>
      <dgm:t>
        <a:bodyPr/>
        <a:lstStyle/>
        <a:p>
          <a:endParaRPr lang="en-US"/>
        </a:p>
      </dgm:t>
    </dgm:pt>
    <dgm:pt modelId="{36CFFCD7-7DAA-42E3-8BF6-8BA19A3B3965}" type="pres">
      <dgm:prSet presAssocID="{7DA4437C-A62B-451B-B405-8236D512CA3B}" presName="Name0" presStyleCnt="0">
        <dgm:presLayoutVars>
          <dgm:dir/>
          <dgm:resizeHandles val="exact"/>
        </dgm:presLayoutVars>
      </dgm:prSet>
      <dgm:spPr/>
    </dgm:pt>
    <dgm:pt modelId="{41E21FDB-82D5-42F3-9270-184C15D737E6}" type="pres">
      <dgm:prSet presAssocID="{13743F35-6046-4DD8-8DD0-D90DE9C7F95E}" presName="node" presStyleLbl="node1" presStyleIdx="0" presStyleCnt="2">
        <dgm:presLayoutVars>
          <dgm:bulletEnabled val="1"/>
        </dgm:presLayoutVars>
      </dgm:prSet>
      <dgm:spPr/>
    </dgm:pt>
    <dgm:pt modelId="{59B7DAF6-6153-49EB-9638-EAF98D2A40D3}" type="pres">
      <dgm:prSet presAssocID="{49530610-EF03-46E6-BC3F-0BBCFF4DBFC4}" presName="sibTrans" presStyleCnt="0"/>
      <dgm:spPr/>
    </dgm:pt>
    <dgm:pt modelId="{ED46B552-A444-4231-BEE2-9ACB02050EFD}" type="pres">
      <dgm:prSet presAssocID="{E6E8D1BD-1419-47A9-9C11-79EAE5CCB1AC}" presName="node" presStyleLbl="node1" presStyleIdx="1" presStyleCnt="2" custLinFactNeighborX="15574" custLinFactNeighborY="532">
        <dgm:presLayoutVars>
          <dgm:bulletEnabled val="1"/>
        </dgm:presLayoutVars>
      </dgm:prSet>
      <dgm:spPr/>
    </dgm:pt>
  </dgm:ptLst>
  <dgm:cxnLst>
    <dgm:cxn modelId="{18A9F104-261F-4204-A6C5-D2987A08502F}" srcId="{7DA4437C-A62B-451B-B405-8236D512CA3B}" destId="{E6E8D1BD-1419-47A9-9C11-79EAE5CCB1AC}" srcOrd="1" destOrd="0" parTransId="{86933A8A-889D-4C33-95AF-AA4126A36BCD}" sibTransId="{6B4EBFED-EC8F-4A3F-BC93-21C969BBE3E6}"/>
    <dgm:cxn modelId="{49A0000F-350B-4B15-AF53-81D9C26093F0}" type="presOf" srcId="{7DA4437C-A62B-451B-B405-8236D512CA3B}" destId="{36CFFCD7-7DAA-42E3-8BF6-8BA19A3B3965}" srcOrd="0" destOrd="0" presId="urn:microsoft.com/office/officeart/2005/8/layout/hList6"/>
    <dgm:cxn modelId="{F5597718-E334-46E4-AF07-671FEAEFD029}" srcId="{E6E8D1BD-1419-47A9-9C11-79EAE5CCB1AC}" destId="{2DBFFB6D-C415-47CC-B65B-A85FD197D686}" srcOrd="0" destOrd="0" parTransId="{B5CF7AFE-FA1E-4E04-AA58-81AAEC7AD4B0}" sibTransId="{8A70D3EE-EEA9-4F68-8273-4E8036AF995A}"/>
    <dgm:cxn modelId="{205D232C-B1FD-47E5-BFC0-17DEC1C1A184}" type="presOf" srcId="{71ABA711-8BC1-4BA1-ABFB-79230419CF46}" destId="{ED46B552-A444-4231-BEE2-9ACB02050EFD}" srcOrd="0" destOrd="4" presId="urn:microsoft.com/office/officeart/2005/8/layout/hList6"/>
    <dgm:cxn modelId="{35FBB23C-1811-4147-8467-DB8020D196F8}" srcId="{E6E8D1BD-1419-47A9-9C11-79EAE5CCB1AC}" destId="{71ABA711-8BC1-4BA1-ABFB-79230419CF46}" srcOrd="3" destOrd="0" parTransId="{6B7CD1E7-F4ED-4A2E-9B4F-8C20F2E57E2F}" sibTransId="{BF936C11-5F4D-4176-8FD1-D75824FDDFA5}"/>
    <dgm:cxn modelId="{301A5F60-3B26-492A-8D3A-830AED862C38}" srcId="{E6E8D1BD-1419-47A9-9C11-79EAE5CCB1AC}" destId="{353C5816-0DFC-49EC-8EB3-F6F57F7EAAE4}" srcOrd="1" destOrd="0" parTransId="{FEAD1BF4-7D88-446B-89FC-9FBF5499C26E}" sibTransId="{FFB68238-0E78-4A8E-907B-A83A228EF368}"/>
    <dgm:cxn modelId="{BBBDB968-68A4-48E7-AFC5-94E10AF3641E}" type="presOf" srcId="{D5948969-989F-40AF-B8E8-D6B6ACF6BFFA}" destId="{ED46B552-A444-4231-BEE2-9ACB02050EFD}" srcOrd="0" destOrd="3" presId="urn:microsoft.com/office/officeart/2005/8/layout/hList6"/>
    <dgm:cxn modelId="{90DAD068-7E01-45FF-8A31-D9F9622A43F0}" type="presOf" srcId="{2DBFFB6D-C415-47CC-B65B-A85FD197D686}" destId="{ED46B552-A444-4231-BEE2-9ACB02050EFD}" srcOrd="0" destOrd="1" presId="urn:microsoft.com/office/officeart/2005/8/layout/hList6"/>
    <dgm:cxn modelId="{59DDEA79-2EA9-4569-8BDF-059DDD39EEE8}" type="presOf" srcId="{F23172A1-2087-4428-9A70-782E55FA36AE}" destId="{ED46B552-A444-4231-BEE2-9ACB02050EFD}" srcOrd="0" destOrd="7" presId="urn:microsoft.com/office/officeart/2005/8/layout/hList6"/>
    <dgm:cxn modelId="{FD8D047C-9F1B-428E-86B2-7898AA54FD9D}" srcId="{E6E8D1BD-1419-47A9-9C11-79EAE5CCB1AC}" destId="{3138C4D1-E8BE-446A-AA49-CB5E0853447F}" srcOrd="5" destOrd="0" parTransId="{19A3B6EF-C1C3-4DBF-B6DE-B3911C83F6BD}" sibTransId="{666077F7-60F3-4FC4-8DF5-1D4CDE5D11CF}"/>
    <dgm:cxn modelId="{28306E7D-2750-4B70-84B0-038D23E4A318}" srcId="{E6E8D1BD-1419-47A9-9C11-79EAE5CCB1AC}" destId="{F23172A1-2087-4428-9A70-782E55FA36AE}" srcOrd="6" destOrd="0" parTransId="{478B4C09-E43E-4E18-8607-19CAFFF3336B}" sibTransId="{9299BA37-1011-4638-A385-9C5E9C233960}"/>
    <dgm:cxn modelId="{E5BB2D94-03C5-4350-B193-9A3C7DB028D8}" type="presOf" srcId="{3138C4D1-E8BE-446A-AA49-CB5E0853447F}" destId="{ED46B552-A444-4231-BEE2-9ACB02050EFD}" srcOrd="0" destOrd="6" presId="urn:microsoft.com/office/officeart/2005/8/layout/hList6"/>
    <dgm:cxn modelId="{D0B922A5-7E50-4E51-883B-1CED7F5139AF}" type="presOf" srcId="{13743F35-6046-4DD8-8DD0-D90DE9C7F95E}" destId="{41E21FDB-82D5-42F3-9270-184C15D737E6}" srcOrd="0" destOrd="0" presId="urn:microsoft.com/office/officeart/2005/8/layout/hList6"/>
    <dgm:cxn modelId="{8B0C63B1-AC68-43E9-A2C1-2849D0AF6F65}" srcId="{E6E8D1BD-1419-47A9-9C11-79EAE5CCB1AC}" destId="{D5948969-989F-40AF-B8E8-D6B6ACF6BFFA}" srcOrd="2" destOrd="0" parTransId="{2E3F593A-217A-4214-B728-A286B81C0565}" sibTransId="{5DD4EAB0-2F23-43B2-AE37-B76C54D91F1D}"/>
    <dgm:cxn modelId="{162E28E8-D1C9-445E-B023-B0B42A11235F}" type="presOf" srcId="{353C5816-0DFC-49EC-8EB3-F6F57F7EAAE4}" destId="{ED46B552-A444-4231-BEE2-9ACB02050EFD}" srcOrd="0" destOrd="2" presId="urn:microsoft.com/office/officeart/2005/8/layout/hList6"/>
    <dgm:cxn modelId="{33A669EC-7770-4B97-8DF4-56DF8F5ED187}" type="presOf" srcId="{C353F62F-DD6A-4B4B-B402-2F452B29DC4E}" destId="{ED46B552-A444-4231-BEE2-9ACB02050EFD}" srcOrd="0" destOrd="5" presId="urn:microsoft.com/office/officeart/2005/8/layout/hList6"/>
    <dgm:cxn modelId="{BF7884F4-342E-4D5B-9952-C4684A997205}" srcId="{E6E8D1BD-1419-47A9-9C11-79EAE5CCB1AC}" destId="{C353F62F-DD6A-4B4B-B402-2F452B29DC4E}" srcOrd="4" destOrd="0" parTransId="{8B46CFD9-5182-4E93-B93C-FFDB165EE980}" sibTransId="{04864DCB-C333-4A97-BD13-F2CE26DF3B54}"/>
    <dgm:cxn modelId="{DB5782FA-EE6A-45AE-AE04-3116E8C977B2}" type="presOf" srcId="{E6E8D1BD-1419-47A9-9C11-79EAE5CCB1AC}" destId="{ED46B552-A444-4231-BEE2-9ACB02050EFD}" srcOrd="0" destOrd="0" presId="urn:microsoft.com/office/officeart/2005/8/layout/hList6"/>
    <dgm:cxn modelId="{4ADC36FF-9C13-4835-B04C-421AF5186FCC}" srcId="{7DA4437C-A62B-451B-B405-8236D512CA3B}" destId="{13743F35-6046-4DD8-8DD0-D90DE9C7F95E}" srcOrd="0" destOrd="0" parTransId="{2EEA83FA-2A0B-464F-9BDA-4D483919F4BE}" sibTransId="{49530610-EF03-46E6-BC3F-0BBCFF4DBFC4}"/>
    <dgm:cxn modelId="{2ED4B7AE-F78D-445D-8F08-132746C108CD}" type="presParOf" srcId="{36CFFCD7-7DAA-42E3-8BF6-8BA19A3B3965}" destId="{41E21FDB-82D5-42F3-9270-184C15D737E6}" srcOrd="0" destOrd="0" presId="urn:microsoft.com/office/officeart/2005/8/layout/hList6"/>
    <dgm:cxn modelId="{4468676C-E2CE-470D-BA19-2AED82B0A0C4}" type="presParOf" srcId="{36CFFCD7-7DAA-42E3-8BF6-8BA19A3B3965}" destId="{59B7DAF6-6153-49EB-9638-EAF98D2A40D3}" srcOrd="1" destOrd="0" presId="urn:microsoft.com/office/officeart/2005/8/layout/hList6"/>
    <dgm:cxn modelId="{817D6C4D-361D-4C7E-8C45-284881A21569}" type="presParOf" srcId="{36CFFCD7-7DAA-42E3-8BF6-8BA19A3B3965}" destId="{ED46B552-A444-4231-BEE2-9ACB02050EF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4437C-A62B-451B-B405-8236D512CA3B}"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13743F35-6046-4DD8-8DD0-D90DE9C7F95E}">
      <dgm:prSet phldrT="[Text]" custT="1"/>
      <dgm:spPr/>
      <dgm:t>
        <a:bodyPr/>
        <a:lstStyle/>
        <a:p>
          <a:r>
            <a:rPr lang="en-US" sz="2400" dirty="0"/>
            <a:t>Work Based Learning Training</a:t>
          </a:r>
        </a:p>
        <a:p>
          <a:r>
            <a:rPr lang="en-US" sz="4000" dirty="0"/>
            <a:t>0</a:t>
          </a:r>
        </a:p>
      </dgm:t>
    </dgm:pt>
    <dgm:pt modelId="{2EEA83FA-2A0B-464F-9BDA-4D483919F4BE}" type="parTrans" cxnId="{4ADC36FF-9C13-4835-B04C-421AF5186FCC}">
      <dgm:prSet/>
      <dgm:spPr/>
      <dgm:t>
        <a:bodyPr/>
        <a:lstStyle/>
        <a:p>
          <a:endParaRPr lang="en-US"/>
        </a:p>
      </dgm:t>
    </dgm:pt>
    <dgm:pt modelId="{49530610-EF03-46E6-BC3F-0BBCFF4DBFC4}" type="sibTrans" cxnId="{4ADC36FF-9C13-4835-B04C-421AF5186FCC}">
      <dgm:prSet/>
      <dgm:spPr/>
      <dgm:t>
        <a:bodyPr/>
        <a:lstStyle/>
        <a:p>
          <a:endParaRPr lang="en-US"/>
        </a:p>
      </dgm:t>
    </dgm:pt>
    <dgm:pt modelId="{E6E8D1BD-1419-47A9-9C11-79EAE5CCB1AC}">
      <dgm:prSet phldrT="[Text]" custT="1"/>
      <dgm:spPr/>
      <dgm:t>
        <a:bodyPr/>
        <a:lstStyle/>
        <a:p>
          <a:pPr algn="ctr"/>
          <a:r>
            <a:rPr lang="en-US" sz="2400" dirty="0"/>
            <a:t>Hiring Events</a:t>
          </a:r>
        </a:p>
        <a:p>
          <a:pPr algn="ctr"/>
          <a:r>
            <a:rPr lang="en-US" sz="3600" dirty="0"/>
            <a:t>3</a:t>
          </a:r>
        </a:p>
        <a:p>
          <a:pPr algn="ctr"/>
          <a:r>
            <a:rPr lang="en-US" sz="2400" dirty="0"/>
            <a:t>Jobseekers</a:t>
          </a:r>
        </a:p>
        <a:p>
          <a:pPr algn="ctr"/>
          <a:r>
            <a:rPr lang="en-US" sz="3600" dirty="0"/>
            <a:t>81</a:t>
          </a:r>
        </a:p>
      </dgm:t>
    </dgm:pt>
    <dgm:pt modelId="{86933A8A-889D-4C33-95AF-AA4126A36BCD}" type="parTrans" cxnId="{18A9F104-261F-4204-A6C5-D2987A08502F}">
      <dgm:prSet/>
      <dgm:spPr/>
      <dgm:t>
        <a:bodyPr/>
        <a:lstStyle/>
        <a:p>
          <a:endParaRPr lang="en-US"/>
        </a:p>
      </dgm:t>
    </dgm:pt>
    <dgm:pt modelId="{6B4EBFED-EC8F-4A3F-BC93-21C969BBE3E6}" type="sibTrans" cxnId="{18A9F104-261F-4204-A6C5-D2987A08502F}">
      <dgm:prSet/>
      <dgm:spPr/>
      <dgm:t>
        <a:bodyPr/>
        <a:lstStyle/>
        <a:p>
          <a:endParaRPr lang="en-US"/>
        </a:p>
      </dgm:t>
    </dgm:pt>
    <dgm:pt modelId="{36CFFCD7-7DAA-42E3-8BF6-8BA19A3B3965}" type="pres">
      <dgm:prSet presAssocID="{7DA4437C-A62B-451B-B405-8236D512CA3B}" presName="Name0" presStyleCnt="0">
        <dgm:presLayoutVars>
          <dgm:dir/>
          <dgm:resizeHandles val="exact"/>
        </dgm:presLayoutVars>
      </dgm:prSet>
      <dgm:spPr/>
    </dgm:pt>
    <dgm:pt modelId="{41E21FDB-82D5-42F3-9270-184C15D737E6}" type="pres">
      <dgm:prSet presAssocID="{13743F35-6046-4DD8-8DD0-D90DE9C7F95E}" presName="node" presStyleLbl="node1" presStyleIdx="0" presStyleCnt="2">
        <dgm:presLayoutVars>
          <dgm:bulletEnabled val="1"/>
        </dgm:presLayoutVars>
      </dgm:prSet>
      <dgm:spPr/>
    </dgm:pt>
    <dgm:pt modelId="{59B7DAF6-6153-49EB-9638-EAF98D2A40D3}" type="pres">
      <dgm:prSet presAssocID="{49530610-EF03-46E6-BC3F-0BBCFF4DBFC4}" presName="sibTrans" presStyleCnt="0"/>
      <dgm:spPr/>
    </dgm:pt>
    <dgm:pt modelId="{ED46B552-A444-4231-BEE2-9ACB02050EFD}" type="pres">
      <dgm:prSet presAssocID="{E6E8D1BD-1419-47A9-9C11-79EAE5CCB1AC}" presName="node" presStyleLbl="node1" presStyleIdx="1" presStyleCnt="2" custLinFactX="16690" custLinFactNeighborX="100000" custLinFactNeighborY="0">
        <dgm:presLayoutVars>
          <dgm:bulletEnabled val="1"/>
        </dgm:presLayoutVars>
      </dgm:prSet>
      <dgm:spPr/>
    </dgm:pt>
  </dgm:ptLst>
  <dgm:cxnLst>
    <dgm:cxn modelId="{18A9F104-261F-4204-A6C5-D2987A08502F}" srcId="{7DA4437C-A62B-451B-B405-8236D512CA3B}" destId="{E6E8D1BD-1419-47A9-9C11-79EAE5CCB1AC}" srcOrd="1" destOrd="0" parTransId="{86933A8A-889D-4C33-95AF-AA4126A36BCD}" sibTransId="{6B4EBFED-EC8F-4A3F-BC93-21C969BBE3E6}"/>
    <dgm:cxn modelId="{49A0000F-350B-4B15-AF53-81D9C26093F0}" type="presOf" srcId="{7DA4437C-A62B-451B-B405-8236D512CA3B}" destId="{36CFFCD7-7DAA-42E3-8BF6-8BA19A3B3965}" srcOrd="0" destOrd="0" presId="urn:microsoft.com/office/officeart/2005/8/layout/hList6"/>
    <dgm:cxn modelId="{D0B922A5-7E50-4E51-883B-1CED7F5139AF}" type="presOf" srcId="{13743F35-6046-4DD8-8DD0-D90DE9C7F95E}" destId="{41E21FDB-82D5-42F3-9270-184C15D737E6}" srcOrd="0" destOrd="0" presId="urn:microsoft.com/office/officeart/2005/8/layout/hList6"/>
    <dgm:cxn modelId="{DB5782FA-EE6A-45AE-AE04-3116E8C977B2}" type="presOf" srcId="{E6E8D1BD-1419-47A9-9C11-79EAE5CCB1AC}" destId="{ED46B552-A444-4231-BEE2-9ACB02050EFD}" srcOrd="0" destOrd="0" presId="urn:microsoft.com/office/officeart/2005/8/layout/hList6"/>
    <dgm:cxn modelId="{4ADC36FF-9C13-4835-B04C-421AF5186FCC}" srcId="{7DA4437C-A62B-451B-B405-8236D512CA3B}" destId="{13743F35-6046-4DD8-8DD0-D90DE9C7F95E}" srcOrd="0" destOrd="0" parTransId="{2EEA83FA-2A0B-464F-9BDA-4D483919F4BE}" sibTransId="{49530610-EF03-46E6-BC3F-0BBCFF4DBFC4}"/>
    <dgm:cxn modelId="{2ED4B7AE-F78D-445D-8F08-132746C108CD}" type="presParOf" srcId="{36CFFCD7-7DAA-42E3-8BF6-8BA19A3B3965}" destId="{41E21FDB-82D5-42F3-9270-184C15D737E6}" srcOrd="0" destOrd="0" presId="urn:microsoft.com/office/officeart/2005/8/layout/hList6"/>
    <dgm:cxn modelId="{4468676C-E2CE-470D-BA19-2AED82B0A0C4}" type="presParOf" srcId="{36CFFCD7-7DAA-42E3-8BF6-8BA19A3B3965}" destId="{59B7DAF6-6153-49EB-9638-EAF98D2A40D3}" srcOrd="1" destOrd="0" presId="urn:microsoft.com/office/officeart/2005/8/layout/hList6"/>
    <dgm:cxn modelId="{817D6C4D-361D-4C7E-8C45-284881A21569}" type="presParOf" srcId="{36CFFCD7-7DAA-42E3-8BF6-8BA19A3B3965}" destId="{ED46B552-A444-4231-BEE2-9ACB02050EF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1FDB-82D5-42F3-9270-184C15D737E6}">
      <dsp:nvSpPr>
        <dsp:cNvPr id="0" name=""/>
        <dsp:cNvSpPr/>
      </dsp:nvSpPr>
      <dsp:spPr>
        <a:xfrm rot="16200000">
          <a:off x="-1353064"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Enrollments </a:t>
          </a:r>
        </a:p>
        <a:p>
          <a:pPr marL="0" lvl="0" indent="0" algn="ctr" defTabSz="1066800">
            <a:lnSpc>
              <a:spcPct val="90000"/>
            </a:lnSpc>
            <a:spcBef>
              <a:spcPct val="0"/>
            </a:spcBef>
            <a:spcAft>
              <a:spcPct val="35000"/>
            </a:spcAft>
            <a:buNone/>
          </a:pPr>
          <a:r>
            <a:rPr lang="en-US" sz="2400" kern="1200" dirty="0"/>
            <a:t>16</a:t>
          </a:r>
        </a:p>
      </dsp:txBody>
      <dsp:txXfrm rot="5400000">
        <a:off x="2654" y="1052797"/>
        <a:ext cx="2552556" cy="3158396"/>
      </dsp:txXfrm>
    </dsp:sp>
    <dsp:sp modelId="{ED46B552-A444-4231-BEE2-9ACB02050EFD}">
      <dsp:nvSpPr>
        <dsp:cNvPr id="0" name=""/>
        <dsp:cNvSpPr/>
      </dsp:nvSpPr>
      <dsp:spPr>
        <a:xfrm rot="16200000">
          <a:off x="1393587"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1066800">
            <a:lnSpc>
              <a:spcPct val="90000"/>
            </a:lnSpc>
            <a:spcBef>
              <a:spcPct val="0"/>
            </a:spcBef>
            <a:spcAft>
              <a:spcPct val="35000"/>
            </a:spcAft>
            <a:buNone/>
          </a:pPr>
          <a:r>
            <a:rPr lang="en-US" sz="2400" kern="1200" dirty="0"/>
            <a:t>Target Populations</a:t>
          </a:r>
        </a:p>
        <a:p>
          <a:pPr marL="171450" lvl="1" indent="-171450" algn="l" defTabSz="711200">
            <a:lnSpc>
              <a:spcPct val="90000"/>
            </a:lnSpc>
            <a:spcBef>
              <a:spcPct val="0"/>
            </a:spcBef>
            <a:spcAft>
              <a:spcPct val="15000"/>
            </a:spcAft>
            <a:buChar char="•"/>
          </a:pPr>
          <a:r>
            <a:rPr lang="en-US" sz="1600" kern="1200" dirty="0"/>
            <a:t>Veterans                  0</a:t>
          </a:r>
        </a:p>
        <a:p>
          <a:pPr marL="171450" lvl="1" indent="-171450" algn="l" defTabSz="711200">
            <a:lnSpc>
              <a:spcPct val="90000"/>
            </a:lnSpc>
            <a:spcBef>
              <a:spcPct val="0"/>
            </a:spcBef>
            <a:spcAft>
              <a:spcPct val="15000"/>
            </a:spcAft>
            <a:buChar char="•"/>
          </a:pPr>
          <a:r>
            <a:rPr lang="en-US" sz="1600" kern="1200" dirty="0"/>
            <a:t>Disabled                  1</a:t>
          </a:r>
        </a:p>
        <a:p>
          <a:pPr marL="171450" lvl="1" indent="-171450" algn="l" defTabSz="711200">
            <a:lnSpc>
              <a:spcPct val="90000"/>
            </a:lnSpc>
            <a:spcBef>
              <a:spcPct val="0"/>
            </a:spcBef>
            <a:spcAft>
              <a:spcPct val="15000"/>
            </a:spcAft>
            <a:buChar char="•"/>
          </a:pPr>
          <a:r>
            <a:rPr lang="en-US" sz="1600" kern="1200" dirty="0"/>
            <a:t>Criminal History       4</a:t>
          </a:r>
        </a:p>
        <a:p>
          <a:pPr marL="171450" lvl="1" indent="-171450" algn="l" defTabSz="711200">
            <a:lnSpc>
              <a:spcPct val="90000"/>
            </a:lnSpc>
            <a:spcBef>
              <a:spcPct val="0"/>
            </a:spcBef>
            <a:spcAft>
              <a:spcPct val="15000"/>
            </a:spcAft>
            <a:buChar char="•"/>
          </a:pPr>
          <a:r>
            <a:rPr lang="en-US" sz="1600" kern="1200" dirty="0"/>
            <a:t>Low Income             7 </a:t>
          </a:r>
        </a:p>
        <a:p>
          <a:pPr marL="171450" lvl="1" indent="-171450" algn="l" defTabSz="711200">
            <a:lnSpc>
              <a:spcPct val="90000"/>
            </a:lnSpc>
            <a:spcBef>
              <a:spcPct val="0"/>
            </a:spcBef>
            <a:spcAft>
              <a:spcPct val="15000"/>
            </a:spcAft>
            <a:buChar char="•"/>
          </a:pPr>
          <a:r>
            <a:rPr lang="en-US" sz="1600" kern="1200" dirty="0"/>
            <a:t>Basic Skill Deficient   3</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Priority of Service=84%</a:t>
          </a:r>
        </a:p>
      </dsp:txBody>
      <dsp:txXfrm rot="5400000">
        <a:off x="2749305" y="1052797"/>
        <a:ext cx="2552556" cy="3158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1FDB-82D5-42F3-9270-184C15D737E6}">
      <dsp:nvSpPr>
        <dsp:cNvPr id="0" name=""/>
        <dsp:cNvSpPr/>
      </dsp:nvSpPr>
      <dsp:spPr>
        <a:xfrm rot="16200000">
          <a:off x="-1353064"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t>Work Based Learning Training</a:t>
          </a:r>
        </a:p>
        <a:p>
          <a:pPr marL="0" lvl="0" indent="0" algn="ctr" defTabSz="1066800">
            <a:lnSpc>
              <a:spcPct val="90000"/>
            </a:lnSpc>
            <a:spcBef>
              <a:spcPct val="0"/>
            </a:spcBef>
            <a:spcAft>
              <a:spcPct val="35000"/>
            </a:spcAft>
            <a:buNone/>
          </a:pPr>
          <a:r>
            <a:rPr lang="en-US" sz="4000" kern="1200" dirty="0"/>
            <a:t>0</a:t>
          </a:r>
        </a:p>
      </dsp:txBody>
      <dsp:txXfrm rot="5400000">
        <a:off x="2654" y="1052797"/>
        <a:ext cx="2552556" cy="3158396"/>
      </dsp:txXfrm>
    </dsp:sp>
    <dsp:sp modelId="{ED46B552-A444-4231-BEE2-9ACB02050EFD}">
      <dsp:nvSpPr>
        <dsp:cNvPr id="0" name=""/>
        <dsp:cNvSpPr/>
      </dsp:nvSpPr>
      <dsp:spPr>
        <a:xfrm rot="16200000">
          <a:off x="1393587" y="1355717"/>
          <a:ext cx="5263992" cy="255255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t>Hiring Events</a:t>
          </a:r>
        </a:p>
        <a:p>
          <a:pPr marL="0" lvl="0" indent="0" algn="ctr" defTabSz="1066800">
            <a:lnSpc>
              <a:spcPct val="90000"/>
            </a:lnSpc>
            <a:spcBef>
              <a:spcPct val="0"/>
            </a:spcBef>
            <a:spcAft>
              <a:spcPct val="35000"/>
            </a:spcAft>
            <a:buNone/>
          </a:pPr>
          <a:r>
            <a:rPr lang="en-US" sz="3600" kern="1200" dirty="0"/>
            <a:t>3</a:t>
          </a:r>
        </a:p>
        <a:p>
          <a:pPr marL="0" lvl="0" indent="0" algn="ctr" defTabSz="1066800">
            <a:lnSpc>
              <a:spcPct val="90000"/>
            </a:lnSpc>
            <a:spcBef>
              <a:spcPct val="0"/>
            </a:spcBef>
            <a:spcAft>
              <a:spcPct val="35000"/>
            </a:spcAft>
            <a:buNone/>
          </a:pPr>
          <a:r>
            <a:rPr lang="en-US" sz="2400" kern="1200" dirty="0"/>
            <a:t>Jobseekers</a:t>
          </a:r>
        </a:p>
        <a:p>
          <a:pPr marL="0" lvl="0" indent="0" algn="ctr" defTabSz="1066800">
            <a:lnSpc>
              <a:spcPct val="90000"/>
            </a:lnSpc>
            <a:spcBef>
              <a:spcPct val="0"/>
            </a:spcBef>
            <a:spcAft>
              <a:spcPct val="35000"/>
            </a:spcAft>
            <a:buNone/>
          </a:pPr>
          <a:r>
            <a:rPr lang="en-US" sz="3600" kern="1200" dirty="0"/>
            <a:t>81</a:t>
          </a:r>
        </a:p>
      </dsp:txBody>
      <dsp:txXfrm rot="5400000">
        <a:off x="2749305" y="1052797"/>
        <a:ext cx="2552556" cy="315839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0.27512</cdr:x>
      <cdr:y>0.02019</cdr:y>
    </cdr:from>
    <cdr:to>
      <cdr:x>0.73213</cdr:x>
      <cdr:y>0.08489</cdr:y>
    </cdr:to>
    <cdr:sp macro="" textlink="">
      <cdr:nvSpPr>
        <cdr:cNvPr id="2" name="TextBox 1">
          <a:extLst xmlns:a="http://schemas.openxmlformats.org/drawingml/2006/main">
            <a:ext uri="{FF2B5EF4-FFF2-40B4-BE49-F238E27FC236}">
              <a16:creationId xmlns:a16="http://schemas.microsoft.com/office/drawing/2014/main" id="{7F1BAF86-63DE-C5D2-9CA8-D1F68AC35507}"/>
            </a:ext>
          </a:extLst>
        </cdr:cNvPr>
        <cdr:cNvSpPr txBox="1"/>
      </cdr:nvSpPr>
      <cdr:spPr>
        <a:xfrm xmlns:a="http://schemas.openxmlformats.org/drawingml/2006/main">
          <a:off x="1453806" y="116721"/>
          <a:ext cx="2415011" cy="37399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800" dirty="0"/>
            <a:t>Funding Progress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8/8/2022</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8/8/2022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177215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20660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220047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147466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22726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a:t>
            </a:fld>
            <a:endParaRPr lang="en-US" dirty="0"/>
          </a:p>
        </p:txBody>
      </p:sp>
    </p:spTree>
    <p:extLst>
      <p:ext uri="{BB962C8B-B14F-4D97-AF65-F5344CB8AC3E}">
        <p14:creationId xmlns:p14="http://schemas.microsoft.com/office/powerpoint/2010/main" val="391481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3967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8/8/2022</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8/8/2022</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bg2">
              <a:lumMod val="50000"/>
            </a:schemeClr>
          </a:fgClr>
          <a:bgClr>
            <a:schemeClr val="tx2">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524000" y="4376036"/>
            <a:ext cx="9144000" cy="2492990"/>
          </a:xfrm>
          <a:noFill/>
        </p:spPr>
        <p:txBody>
          <a:bodyPr lIns="0" tIns="0" rIns="0" bIns="0" anchor="t">
            <a:spAutoFit/>
          </a:bodyPr>
          <a:lstStyle/>
          <a:p>
            <a:r>
              <a:rPr lang="en-US" b="1" dirty="0">
                <a:solidFill>
                  <a:schemeClr val="bg1"/>
                </a:solidFill>
              </a:rPr>
              <a:t>Just in Time </a:t>
            </a:r>
            <a:br>
              <a:rPr lang="en-US" dirty="0">
                <a:solidFill>
                  <a:schemeClr val="bg1"/>
                </a:solidFill>
              </a:rPr>
            </a:br>
            <a:r>
              <a:rPr lang="en-US" sz="4000" dirty="0">
                <a:solidFill>
                  <a:schemeClr val="accent2"/>
                </a:solidFill>
              </a:rPr>
              <a:t>Greater Upstate </a:t>
            </a:r>
            <a:br>
              <a:rPr lang="en-US" sz="4000" dirty="0">
                <a:solidFill>
                  <a:schemeClr val="accent2"/>
                </a:solidFill>
              </a:rPr>
            </a:br>
            <a:r>
              <a:rPr lang="en-US" sz="4000" dirty="0">
                <a:solidFill>
                  <a:schemeClr val="accent2"/>
                </a:solidFill>
              </a:rPr>
              <a:t>Spartanburg, Cherokee &amp; Union</a:t>
            </a:r>
            <a:br>
              <a:rPr lang="en-US" sz="4000" dirty="0">
                <a:solidFill>
                  <a:schemeClr val="accent2"/>
                </a:solidFill>
              </a:rPr>
            </a:br>
            <a:r>
              <a:rPr lang="en-US" sz="4000" dirty="0">
                <a:solidFill>
                  <a:schemeClr val="accent2"/>
                </a:solidFill>
              </a:rPr>
              <a:t>PY 22 Issue 1 July 2022 </a:t>
            </a:r>
            <a:endParaRPr lang="en-US" dirty="0">
              <a:solidFill>
                <a:schemeClr val="accent2"/>
              </a:solidFill>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84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tx1">
                    <a:lumMod val="75000"/>
                    <a:lumOff val="25000"/>
                  </a:schemeClr>
                </a:solidFill>
              </a:rPr>
              <a:t>Center Data</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589980" y="1354055"/>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1589980" y="3051925"/>
            <a:ext cx="1587500" cy="15875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1589980" y="4749795"/>
            <a:ext cx="1587500" cy="1587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9771041D-83B6-4693-BC25-25AABB3CE3BF}"/>
              </a:ext>
            </a:extLst>
          </p:cNvPr>
          <p:cNvSpPr/>
          <p:nvPr/>
        </p:nvSpPr>
        <p:spPr>
          <a:xfrm>
            <a:off x="4217194" y="3476343"/>
            <a:ext cx="1371600" cy="492443"/>
          </a:xfrm>
          <a:prstGeom prst="rect">
            <a:avLst/>
          </a:prstGeom>
        </p:spPr>
        <p:txBody>
          <a:bodyPr wrap="square" lIns="0" tIns="0" rIns="0" bIns="0" anchor="ctr">
            <a:spAutoFit/>
          </a:bodyPr>
          <a:lstStyle/>
          <a:p>
            <a:pPr algn="ctr"/>
            <a:r>
              <a:rPr lang="en-US" sz="1600" dirty="0">
                <a:solidFill>
                  <a:schemeClr val="bg1"/>
                </a:solidFill>
              </a:rPr>
              <a:t>Project Objectives</a:t>
            </a:r>
          </a:p>
        </p:txBody>
      </p:sp>
      <p:sp>
        <p:nvSpPr>
          <p:cNvPr id="83" name="Rectangle 82">
            <a:extLst>
              <a:ext uri="{FF2B5EF4-FFF2-40B4-BE49-F238E27FC236}">
                <a16:creationId xmlns:a16="http://schemas.microsoft.com/office/drawing/2014/main" id="{9F6EE26A-3174-49AD-900E-08C045755F3C}"/>
              </a:ext>
            </a:extLst>
          </p:cNvPr>
          <p:cNvSpPr/>
          <p:nvPr/>
        </p:nvSpPr>
        <p:spPr>
          <a:xfrm>
            <a:off x="6607968" y="3476343"/>
            <a:ext cx="1371600" cy="492443"/>
          </a:xfrm>
          <a:prstGeom prst="rect">
            <a:avLst/>
          </a:prstGeom>
        </p:spPr>
        <p:txBody>
          <a:bodyPr wrap="square" lIns="0" tIns="0" rIns="0" bIns="0" anchor="ctr">
            <a:spAutoFit/>
          </a:bodyPr>
          <a:lstStyle/>
          <a:p>
            <a:pPr algn="ctr"/>
            <a:r>
              <a:rPr lang="en-US" sz="1600" dirty="0">
                <a:solidFill>
                  <a:schemeClr val="bg1"/>
                </a:solidFill>
              </a:rPr>
              <a:t>Implementation Plan</a:t>
            </a:r>
          </a:p>
        </p:txBody>
      </p:sp>
      <p:sp>
        <p:nvSpPr>
          <p:cNvPr id="84" name="Rectangle 83">
            <a:extLst>
              <a:ext uri="{FF2B5EF4-FFF2-40B4-BE49-F238E27FC236}">
                <a16:creationId xmlns:a16="http://schemas.microsoft.com/office/drawing/2014/main" id="{3B69453F-B845-4467-8C29-7A6677641EC0}"/>
              </a:ext>
            </a:extLst>
          </p:cNvPr>
          <p:cNvSpPr/>
          <p:nvPr/>
        </p:nvSpPr>
        <p:spPr>
          <a:xfrm>
            <a:off x="8989218" y="3599454"/>
            <a:ext cx="1371600" cy="246221"/>
          </a:xfrm>
          <a:prstGeom prst="rect">
            <a:avLst/>
          </a:prstGeom>
        </p:spPr>
        <p:txBody>
          <a:bodyPr wrap="square" lIns="0" tIns="0" rIns="0" bIns="0" anchor="ctr">
            <a:spAutoFit/>
          </a:bodyPr>
          <a:lstStyle/>
          <a:p>
            <a:pPr algn="ctr"/>
            <a:r>
              <a:rPr lang="en-US" sz="1600" dirty="0">
                <a:solidFill>
                  <a:schemeClr val="bg1"/>
                </a:solidFill>
              </a:rPr>
              <a:t>Schedules</a:t>
            </a:r>
          </a:p>
        </p:txBody>
      </p:sp>
      <p:sp>
        <p:nvSpPr>
          <p:cNvPr id="85" name="Rectangle 84">
            <a:extLst>
              <a:ext uri="{FF2B5EF4-FFF2-40B4-BE49-F238E27FC236}">
                <a16:creationId xmlns:a16="http://schemas.microsoft.com/office/drawing/2014/main" id="{C7CFAFBF-6B2A-49A8-ADCE-FD94A08C87B3}"/>
              </a:ext>
            </a:extLst>
          </p:cNvPr>
          <p:cNvSpPr/>
          <p:nvPr/>
        </p:nvSpPr>
        <p:spPr>
          <a:xfrm>
            <a:off x="8989218" y="1778472"/>
            <a:ext cx="1371600" cy="246221"/>
          </a:xfrm>
          <a:prstGeom prst="rect">
            <a:avLst/>
          </a:prstGeom>
        </p:spPr>
        <p:txBody>
          <a:bodyPr wrap="square" lIns="0" tIns="0" rIns="0" bIns="0" anchor="ctr">
            <a:spAutoFit/>
          </a:bodyPr>
          <a:lstStyle/>
          <a:p>
            <a:pPr algn="ctr"/>
            <a:r>
              <a:rPr lang="en-US" sz="1600" dirty="0">
                <a:solidFill>
                  <a:schemeClr val="bg1"/>
                </a:solidFill>
              </a:rPr>
              <a:t>Tasks</a:t>
            </a:r>
          </a:p>
        </p:txBody>
      </p:sp>
      <p:sp>
        <p:nvSpPr>
          <p:cNvPr id="86" name="Rectangle 85">
            <a:extLst>
              <a:ext uri="{FF2B5EF4-FFF2-40B4-BE49-F238E27FC236}">
                <a16:creationId xmlns:a16="http://schemas.microsoft.com/office/drawing/2014/main" id="{6B499F5E-706B-4272-818B-C87149038662}"/>
              </a:ext>
            </a:extLst>
          </p:cNvPr>
          <p:cNvSpPr/>
          <p:nvPr/>
        </p:nvSpPr>
        <p:spPr>
          <a:xfrm>
            <a:off x="8989218" y="5420435"/>
            <a:ext cx="1371600" cy="246221"/>
          </a:xfrm>
          <a:prstGeom prst="rect">
            <a:avLst/>
          </a:prstGeom>
        </p:spPr>
        <p:txBody>
          <a:bodyPr wrap="square" lIns="0" tIns="0" rIns="0" bIns="0" anchor="ctr">
            <a:spAutoFit/>
          </a:bodyPr>
          <a:lstStyle/>
          <a:p>
            <a:pPr algn="ctr"/>
            <a:r>
              <a:rPr lang="en-US" sz="1600" dirty="0">
                <a:solidFill>
                  <a:schemeClr val="bg1"/>
                </a:solidFill>
              </a:rPr>
              <a:t>Resources</a:t>
            </a:r>
          </a:p>
        </p:txBody>
      </p:sp>
      <p:sp>
        <p:nvSpPr>
          <p:cNvPr id="91" name="Rectangle 90">
            <a:extLst>
              <a:ext uri="{FF2B5EF4-FFF2-40B4-BE49-F238E27FC236}">
                <a16:creationId xmlns:a16="http://schemas.microsoft.com/office/drawing/2014/main" id="{0F8D1DEA-0363-4C10-925D-1D68E14CCEF4}"/>
              </a:ext>
            </a:extLst>
          </p:cNvPr>
          <p:cNvSpPr/>
          <p:nvPr/>
        </p:nvSpPr>
        <p:spPr>
          <a:xfrm>
            <a:off x="1709439" y="1835569"/>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Spartanburg</a:t>
            </a:r>
          </a:p>
          <a:p>
            <a:pPr algn="ctr">
              <a:lnSpc>
                <a:spcPts val="1900"/>
              </a:lnSpc>
            </a:pPr>
            <a:r>
              <a:rPr lang="en-US" b="1" dirty="0">
                <a:solidFill>
                  <a:schemeClr val="tx1">
                    <a:lumMod val="75000"/>
                    <a:lumOff val="25000"/>
                  </a:schemeClr>
                </a:solidFill>
                <a:cs typeface="Segoe UI" panose="020B0502040204020203" pitchFamily="34" charset="0"/>
              </a:rPr>
              <a:t>3.4</a:t>
            </a:r>
          </a:p>
        </p:txBody>
      </p:sp>
      <p:sp>
        <p:nvSpPr>
          <p:cNvPr id="92" name="Rectangle 91">
            <a:extLst>
              <a:ext uri="{FF2B5EF4-FFF2-40B4-BE49-F238E27FC236}">
                <a16:creationId xmlns:a16="http://schemas.microsoft.com/office/drawing/2014/main" id="{A69BDC62-882D-49FD-B60A-05F493B04723}"/>
              </a:ext>
            </a:extLst>
          </p:cNvPr>
          <p:cNvSpPr/>
          <p:nvPr/>
        </p:nvSpPr>
        <p:spPr>
          <a:xfrm>
            <a:off x="1337202" y="894639"/>
            <a:ext cx="2359559" cy="243656"/>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Century Gothic" panose="020B0502020202020204" pitchFamily="34" charset="0"/>
                <a:cs typeface="Segoe UI" panose="020B0502040204020203" pitchFamily="34" charset="0"/>
              </a:rPr>
              <a:t>Unemployment Rates</a:t>
            </a:r>
          </a:p>
        </p:txBody>
      </p:sp>
      <p:sp>
        <p:nvSpPr>
          <p:cNvPr id="34" name="Rectangle 33">
            <a:extLst>
              <a:ext uri="{FF2B5EF4-FFF2-40B4-BE49-F238E27FC236}">
                <a16:creationId xmlns:a16="http://schemas.microsoft.com/office/drawing/2014/main" id="{0F8D1DEA-0363-4C10-925D-1D68E14CCEF4}"/>
              </a:ext>
            </a:extLst>
          </p:cNvPr>
          <p:cNvSpPr/>
          <p:nvPr/>
        </p:nvSpPr>
        <p:spPr>
          <a:xfrm>
            <a:off x="1709439" y="3580266"/>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Cherokee</a:t>
            </a:r>
          </a:p>
          <a:p>
            <a:pPr algn="ctr">
              <a:lnSpc>
                <a:spcPts val="1900"/>
              </a:lnSpc>
            </a:pPr>
            <a:r>
              <a:rPr lang="en-US" b="1" dirty="0">
                <a:solidFill>
                  <a:schemeClr val="tx1">
                    <a:lumMod val="75000"/>
                    <a:lumOff val="25000"/>
                  </a:schemeClr>
                </a:solidFill>
                <a:cs typeface="Segoe UI" panose="020B0502040204020203" pitchFamily="34" charset="0"/>
              </a:rPr>
              <a:t>4.3</a:t>
            </a:r>
          </a:p>
        </p:txBody>
      </p:sp>
      <p:sp>
        <p:nvSpPr>
          <p:cNvPr id="35" name="Rectangle 34">
            <a:extLst>
              <a:ext uri="{FF2B5EF4-FFF2-40B4-BE49-F238E27FC236}">
                <a16:creationId xmlns:a16="http://schemas.microsoft.com/office/drawing/2014/main" id="{0F8D1DEA-0363-4C10-925D-1D68E14CCEF4}"/>
              </a:ext>
            </a:extLst>
          </p:cNvPr>
          <p:cNvSpPr/>
          <p:nvPr/>
        </p:nvSpPr>
        <p:spPr>
          <a:xfrm>
            <a:off x="1709439" y="5290508"/>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Union</a:t>
            </a:r>
          </a:p>
          <a:p>
            <a:pPr algn="ctr">
              <a:lnSpc>
                <a:spcPts val="1900"/>
              </a:lnSpc>
            </a:pPr>
            <a:r>
              <a:rPr lang="en-US" b="1" dirty="0">
                <a:solidFill>
                  <a:schemeClr val="tx1">
                    <a:lumMod val="75000"/>
                    <a:lumOff val="25000"/>
                  </a:schemeClr>
                </a:solidFill>
                <a:cs typeface="Segoe UI" panose="020B0502040204020203" pitchFamily="34" charset="0"/>
              </a:rPr>
              <a:t>5.3</a:t>
            </a:r>
          </a:p>
        </p:txBody>
      </p:sp>
      <p:sp>
        <p:nvSpPr>
          <p:cNvPr id="36" name="Oval 35">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5302250" y="1354055"/>
            <a:ext cx="1587500" cy="1587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b="1" dirty="0">
                <a:solidFill>
                  <a:schemeClr val="tx1">
                    <a:lumMod val="75000"/>
                    <a:lumOff val="25000"/>
                  </a:schemeClr>
                </a:solidFill>
                <a:cs typeface="Segoe UI" panose="020B0502040204020203" pitchFamily="34" charset="0"/>
              </a:rPr>
              <a:t>July</a:t>
            </a:r>
          </a:p>
          <a:p>
            <a:pPr algn="ctr">
              <a:lnSpc>
                <a:spcPts val="1900"/>
              </a:lnSpc>
            </a:pPr>
            <a:r>
              <a:rPr lang="en-US" b="1" dirty="0">
                <a:solidFill>
                  <a:schemeClr val="tx1">
                    <a:lumMod val="75000"/>
                    <a:lumOff val="25000"/>
                  </a:schemeClr>
                </a:solidFill>
                <a:cs typeface="Segoe UI" panose="020B0502040204020203" pitchFamily="34" charset="0"/>
              </a:rPr>
              <a:t>866</a:t>
            </a:r>
          </a:p>
        </p:txBody>
      </p:sp>
      <p:sp>
        <p:nvSpPr>
          <p:cNvPr id="37" name="Oval 36">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5302250" y="3051925"/>
            <a:ext cx="1587500" cy="1587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b="1" dirty="0">
                <a:solidFill>
                  <a:schemeClr val="tx1">
                    <a:lumMod val="75000"/>
                    <a:lumOff val="25000"/>
                  </a:schemeClr>
                </a:solidFill>
                <a:cs typeface="Segoe UI" panose="020B0502040204020203" pitchFamily="34" charset="0"/>
              </a:rPr>
              <a:t>June</a:t>
            </a:r>
          </a:p>
          <a:p>
            <a:pPr algn="ctr">
              <a:lnSpc>
                <a:spcPts val="1900"/>
              </a:lnSpc>
            </a:pPr>
            <a:r>
              <a:rPr lang="en-US" b="1" dirty="0">
                <a:solidFill>
                  <a:schemeClr val="tx1">
                    <a:lumMod val="75000"/>
                    <a:lumOff val="25000"/>
                  </a:schemeClr>
                </a:solidFill>
                <a:cs typeface="Segoe UI" panose="020B0502040204020203" pitchFamily="34" charset="0"/>
              </a:rPr>
              <a:t>1046</a:t>
            </a:r>
          </a:p>
        </p:txBody>
      </p:sp>
      <p:sp>
        <p:nvSpPr>
          <p:cNvPr id="38" name="Oval 37">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5311378" y="4749795"/>
            <a:ext cx="1587500" cy="15875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9BDC62-882D-49FD-B60A-05F493B04723}"/>
              </a:ext>
            </a:extLst>
          </p:cNvPr>
          <p:cNvSpPr/>
          <p:nvPr/>
        </p:nvSpPr>
        <p:spPr>
          <a:xfrm>
            <a:off x="4934209" y="894639"/>
            <a:ext cx="2359559" cy="243656"/>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Century Gothic" panose="020B0502020202020204" pitchFamily="34" charset="0"/>
                <a:cs typeface="Segoe UI" panose="020B0502040204020203" pitchFamily="34" charset="0"/>
              </a:rPr>
              <a:t>Center Traffic</a:t>
            </a:r>
          </a:p>
        </p:txBody>
      </p:sp>
      <p:sp>
        <p:nvSpPr>
          <p:cNvPr id="47" name="Rectangle 46">
            <a:extLst>
              <a:ext uri="{FF2B5EF4-FFF2-40B4-BE49-F238E27FC236}">
                <a16:creationId xmlns:a16="http://schemas.microsoft.com/office/drawing/2014/main" id="{0F8D1DEA-0363-4C10-925D-1D68E14CCEF4}"/>
              </a:ext>
            </a:extLst>
          </p:cNvPr>
          <p:cNvSpPr/>
          <p:nvPr/>
        </p:nvSpPr>
        <p:spPr>
          <a:xfrm>
            <a:off x="5416129" y="5279603"/>
            <a:ext cx="1348582" cy="487313"/>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YTD</a:t>
            </a:r>
          </a:p>
          <a:p>
            <a:pPr algn="ctr">
              <a:lnSpc>
                <a:spcPts val="1900"/>
              </a:lnSpc>
            </a:pPr>
            <a:r>
              <a:rPr lang="en-US" b="1" dirty="0">
                <a:solidFill>
                  <a:schemeClr val="tx1">
                    <a:lumMod val="75000"/>
                    <a:lumOff val="25000"/>
                  </a:schemeClr>
                </a:solidFill>
                <a:cs typeface="Segoe UI" panose="020B0502040204020203" pitchFamily="34" charset="0"/>
              </a:rPr>
              <a:t>866</a:t>
            </a:r>
          </a:p>
        </p:txBody>
      </p:sp>
      <p:sp>
        <p:nvSpPr>
          <p:cNvPr id="48" name="Rectangle 47">
            <a:extLst>
              <a:ext uri="{FF2B5EF4-FFF2-40B4-BE49-F238E27FC236}">
                <a16:creationId xmlns:a16="http://schemas.microsoft.com/office/drawing/2014/main" id="{A69BDC62-882D-49FD-B60A-05F493B04723}"/>
              </a:ext>
            </a:extLst>
          </p:cNvPr>
          <p:cNvSpPr/>
          <p:nvPr/>
        </p:nvSpPr>
        <p:spPr>
          <a:xfrm>
            <a:off x="8969107" y="934096"/>
            <a:ext cx="2359559" cy="243656"/>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Century Gothic" panose="020B0502020202020204" pitchFamily="34" charset="0"/>
                <a:cs typeface="Segoe UI" panose="020B0502040204020203" pitchFamily="34" charset="0"/>
              </a:rPr>
              <a:t> Workshops</a:t>
            </a:r>
          </a:p>
        </p:txBody>
      </p:sp>
      <p:sp>
        <p:nvSpPr>
          <p:cNvPr id="49" name="Oval 48">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9355136" y="1359906"/>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0" name="Oval 49">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9355136" y="3051925"/>
            <a:ext cx="1587500" cy="15875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9373587" y="4749795"/>
            <a:ext cx="1587500" cy="15875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F8D1DEA-0363-4C10-925D-1D68E14CCEF4}"/>
              </a:ext>
            </a:extLst>
          </p:cNvPr>
          <p:cNvSpPr/>
          <p:nvPr/>
        </p:nvSpPr>
        <p:spPr>
          <a:xfrm>
            <a:off x="9493046" y="1726514"/>
            <a:ext cx="1348582"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Soft Skills YTD</a:t>
            </a:r>
          </a:p>
          <a:p>
            <a:pPr algn="ctr">
              <a:lnSpc>
                <a:spcPts val="1900"/>
              </a:lnSpc>
            </a:pPr>
            <a:r>
              <a:rPr lang="en-US" b="1" dirty="0">
                <a:solidFill>
                  <a:schemeClr val="tx1">
                    <a:lumMod val="75000"/>
                    <a:lumOff val="25000"/>
                  </a:schemeClr>
                </a:solidFill>
                <a:cs typeface="Segoe UI" panose="020B0502040204020203" pitchFamily="34" charset="0"/>
              </a:rPr>
              <a:t>0</a:t>
            </a:r>
          </a:p>
        </p:txBody>
      </p:sp>
      <p:sp>
        <p:nvSpPr>
          <p:cNvPr id="55" name="Rectangle 54">
            <a:extLst>
              <a:ext uri="{FF2B5EF4-FFF2-40B4-BE49-F238E27FC236}">
                <a16:creationId xmlns:a16="http://schemas.microsoft.com/office/drawing/2014/main" id="{0F8D1DEA-0363-4C10-925D-1D68E14CCEF4}"/>
              </a:ext>
            </a:extLst>
          </p:cNvPr>
          <p:cNvSpPr/>
          <p:nvPr/>
        </p:nvSpPr>
        <p:spPr>
          <a:xfrm>
            <a:off x="9474595" y="3467719"/>
            <a:ext cx="1348582"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WIOA Orientation</a:t>
            </a:r>
          </a:p>
          <a:p>
            <a:pPr algn="ctr">
              <a:lnSpc>
                <a:spcPts val="1900"/>
              </a:lnSpc>
            </a:pPr>
            <a:r>
              <a:rPr lang="en-US" b="1" dirty="0">
                <a:solidFill>
                  <a:schemeClr val="tx1">
                    <a:lumMod val="75000"/>
                    <a:lumOff val="25000"/>
                  </a:schemeClr>
                </a:solidFill>
                <a:cs typeface="Segoe UI" panose="020B0502040204020203" pitchFamily="34" charset="0"/>
              </a:rPr>
              <a:t>32</a:t>
            </a:r>
          </a:p>
        </p:txBody>
      </p:sp>
      <p:sp>
        <p:nvSpPr>
          <p:cNvPr id="56" name="Rectangle 55">
            <a:extLst>
              <a:ext uri="{FF2B5EF4-FFF2-40B4-BE49-F238E27FC236}">
                <a16:creationId xmlns:a16="http://schemas.microsoft.com/office/drawing/2014/main" id="{0F8D1DEA-0363-4C10-925D-1D68E14CCEF4}"/>
              </a:ext>
            </a:extLst>
          </p:cNvPr>
          <p:cNvSpPr/>
          <p:nvPr/>
        </p:nvSpPr>
        <p:spPr>
          <a:xfrm>
            <a:off x="9530368" y="5157774"/>
            <a:ext cx="1348582"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cs typeface="Segoe UI" panose="020B0502040204020203" pitchFamily="34" charset="0"/>
              </a:rPr>
              <a:t>Workshop Attendance</a:t>
            </a:r>
          </a:p>
          <a:p>
            <a:pPr algn="ctr">
              <a:lnSpc>
                <a:spcPts val="1900"/>
              </a:lnSpc>
            </a:pPr>
            <a:r>
              <a:rPr lang="en-US" b="1" dirty="0">
                <a:solidFill>
                  <a:schemeClr val="tx1">
                    <a:lumMod val="75000"/>
                    <a:lumOff val="25000"/>
                  </a:schemeClr>
                </a:solidFill>
                <a:cs typeface="Segoe UI" panose="020B0502040204020203" pitchFamily="34" charset="0"/>
              </a:rPr>
              <a:t>26</a:t>
            </a:r>
          </a:p>
        </p:txBody>
      </p:sp>
    </p:spTree>
    <p:extLst>
      <p:ext uri="{BB962C8B-B14F-4D97-AF65-F5344CB8AC3E}">
        <p14:creationId xmlns:p14="http://schemas.microsoft.com/office/powerpoint/2010/main" val="84376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A588A72A-976E-478A-9DD3-765AB3ED4CD0}"/>
              </a:ext>
            </a:extLst>
          </p:cNvPr>
          <p:cNvSpPr>
            <a:spLocks noGrp="1"/>
          </p:cNvSpPr>
          <p:nvPr>
            <p:ph type="title" idx="4294967295"/>
          </p:nvPr>
        </p:nvSpPr>
        <p:spPr>
          <a:xfrm>
            <a:off x="0" y="365125"/>
            <a:ext cx="10515600" cy="1325563"/>
          </a:xfrm>
        </p:spPr>
        <p:txBody>
          <a:bodyPr/>
          <a:lstStyle/>
          <a:p>
            <a:r>
              <a:rPr lang="en-US" dirty="0"/>
              <a:t>Project analysis slide 8</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75000"/>
                    <a:lumOff val="25000"/>
                  </a:schemeClr>
                </a:solidFill>
              </a:rPr>
              <a:t>Customer Satisfaction</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C1CAF08-13B9-48BA-A271-8CE5B568A664}"/>
              </a:ext>
            </a:extLst>
          </p:cNvPr>
          <p:cNvSpPr/>
          <p:nvPr/>
        </p:nvSpPr>
        <p:spPr>
          <a:xfrm>
            <a:off x="1230086" y="1347561"/>
            <a:ext cx="4967514" cy="6647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Jobseeker</a:t>
            </a:r>
          </a:p>
        </p:txBody>
      </p:sp>
      <p:sp>
        <p:nvSpPr>
          <p:cNvPr id="26" name="Rectangle: Rounded Corners 25">
            <a:extLst>
              <a:ext uri="{FF2B5EF4-FFF2-40B4-BE49-F238E27FC236}">
                <a16:creationId xmlns:a16="http://schemas.microsoft.com/office/drawing/2014/main" id="{D1B1E083-D07C-4934-9782-F7CCA3539ACF}"/>
              </a:ext>
            </a:extLst>
          </p:cNvPr>
          <p:cNvSpPr/>
          <p:nvPr/>
        </p:nvSpPr>
        <p:spPr>
          <a:xfrm>
            <a:off x="6313716" y="1347561"/>
            <a:ext cx="4967514" cy="6647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Business</a:t>
            </a:r>
          </a:p>
        </p:txBody>
      </p:sp>
      <p:cxnSp>
        <p:nvCxnSpPr>
          <p:cNvPr id="33" name="Straight Connector 32">
            <a:extLst>
              <a:ext uri="{FF2B5EF4-FFF2-40B4-BE49-F238E27FC236}">
                <a16:creationId xmlns:a16="http://schemas.microsoft.com/office/drawing/2014/main" id="{B31A2EAE-EBE4-4CB7-9D0A-105837E80B0E}"/>
              </a:ext>
              <a:ext uri="{C183D7F6-B498-43B3-948B-1728B52AA6E4}">
                <adec:decorative xmlns:adec="http://schemas.microsoft.com/office/drawing/2017/decorative" val="1"/>
              </a:ext>
            </a:extLst>
          </p:cNvPr>
          <p:cNvCxnSpPr>
            <a:cxnSpLocks/>
          </p:cNvCxnSpPr>
          <p:nvPr/>
        </p:nvCxnSpPr>
        <p:spPr>
          <a:xfrm>
            <a:off x="6255658" y="2104573"/>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7B142228-6911-747F-0178-5AF3EFA60B25}"/>
              </a:ext>
            </a:extLst>
          </p:cNvPr>
          <p:cNvGraphicFramePr/>
          <p:nvPr>
            <p:extLst>
              <p:ext uri="{D42A27DB-BD31-4B8C-83A1-F6EECF244321}">
                <p14:modId xmlns:p14="http://schemas.microsoft.com/office/powerpoint/2010/main" val="2104937003"/>
              </p:ext>
            </p:extLst>
          </p:nvPr>
        </p:nvGraphicFramePr>
        <p:xfrm>
          <a:off x="1298958" y="2012358"/>
          <a:ext cx="4637385" cy="43661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B3C8BE4-E803-AE08-8E28-60C0F9A3DA1B}"/>
              </a:ext>
            </a:extLst>
          </p:cNvPr>
          <p:cNvSpPr txBox="1"/>
          <p:nvPr/>
        </p:nvSpPr>
        <p:spPr>
          <a:xfrm>
            <a:off x="2768852" y="6235085"/>
            <a:ext cx="2218099" cy="646331"/>
          </a:xfrm>
          <a:prstGeom prst="rect">
            <a:avLst/>
          </a:prstGeom>
          <a:noFill/>
        </p:spPr>
        <p:txBody>
          <a:bodyPr wrap="square" rtlCol="0">
            <a:spAutoFit/>
          </a:bodyPr>
          <a:lstStyle/>
          <a:p>
            <a:r>
              <a:rPr lang="en-US" dirty="0"/>
              <a:t>46 Total Surveys</a:t>
            </a:r>
          </a:p>
          <a:p>
            <a:endParaRPr lang="en-US" dirty="0"/>
          </a:p>
        </p:txBody>
      </p:sp>
      <p:pic>
        <p:nvPicPr>
          <p:cNvPr id="6" name="Picture 5">
            <a:extLst>
              <a:ext uri="{FF2B5EF4-FFF2-40B4-BE49-F238E27FC236}">
                <a16:creationId xmlns:a16="http://schemas.microsoft.com/office/drawing/2014/main" id="{C079DD8A-EBDB-4C03-B1EC-E273FF5D40E4}"/>
              </a:ext>
            </a:extLst>
          </p:cNvPr>
          <p:cNvPicPr>
            <a:picLocks noChangeAspect="1"/>
          </p:cNvPicPr>
          <p:nvPr/>
        </p:nvPicPr>
        <p:blipFill>
          <a:blip r:embed="rId4"/>
          <a:stretch>
            <a:fillRect/>
          </a:stretch>
        </p:blipFill>
        <p:spPr>
          <a:xfrm>
            <a:off x="6313716" y="2358068"/>
            <a:ext cx="5509850" cy="3825019"/>
          </a:xfrm>
          <a:prstGeom prst="rect">
            <a:avLst/>
          </a:prstGeom>
        </p:spPr>
      </p:pic>
    </p:spTree>
    <p:extLst>
      <p:ext uri="{BB962C8B-B14F-4D97-AF65-F5344CB8AC3E}">
        <p14:creationId xmlns:p14="http://schemas.microsoft.com/office/powerpoint/2010/main" val="72736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225640" y="522898"/>
            <a:ext cx="3966360"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Adults &amp; Dislocated Workers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flipV="1">
            <a:off x="93306" y="513951"/>
            <a:ext cx="3787646" cy="894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p:cNvSpPr txBox="1"/>
          <p:nvPr/>
        </p:nvSpPr>
        <p:spPr>
          <a:xfrm>
            <a:off x="6606074" y="1362269"/>
            <a:ext cx="4935894" cy="369332"/>
          </a:xfrm>
          <a:prstGeom prst="rect">
            <a:avLst/>
          </a:prstGeom>
          <a:noFill/>
        </p:spPr>
        <p:txBody>
          <a:bodyPr wrap="square" rtlCol="0">
            <a:spAutoFit/>
          </a:bodyPr>
          <a:lstStyle/>
          <a:p>
            <a:pPr algn="ctr"/>
            <a:r>
              <a:rPr lang="en-US" dirty="0"/>
              <a:t>	</a:t>
            </a:r>
          </a:p>
        </p:txBody>
      </p:sp>
      <p:graphicFrame>
        <p:nvGraphicFramePr>
          <p:cNvPr id="17" name="Diagram 16"/>
          <p:cNvGraphicFramePr/>
          <p:nvPr>
            <p:extLst>
              <p:ext uri="{D42A27DB-BD31-4B8C-83A1-F6EECF244321}">
                <p14:modId xmlns:p14="http://schemas.microsoft.com/office/powerpoint/2010/main" val="243178537"/>
              </p:ext>
            </p:extLst>
          </p:nvPr>
        </p:nvGraphicFramePr>
        <p:xfrm>
          <a:off x="501779" y="846350"/>
          <a:ext cx="5301862" cy="526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hart 4"/>
          <p:cNvGraphicFramePr/>
          <p:nvPr>
            <p:extLst>
              <p:ext uri="{D42A27DB-BD31-4B8C-83A1-F6EECF244321}">
                <p14:modId xmlns:p14="http://schemas.microsoft.com/office/powerpoint/2010/main" val="2322725482"/>
              </p:ext>
            </p:extLst>
          </p:nvPr>
        </p:nvGraphicFramePr>
        <p:xfrm>
          <a:off x="6606073" y="719666"/>
          <a:ext cx="5114871" cy="541866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9971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668139" y="522898"/>
            <a:ext cx="3523861"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985803"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076604" y="2886560"/>
            <a:ext cx="1371600" cy="492443"/>
          </a:xfrm>
          <a:prstGeom prst="rect">
            <a:avLst/>
          </a:prstGeom>
        </p:spPr>
        <p:txBody>
          <a:bodyPr wrap="square" lIns="0" tIns="0" rIns="0" bIns="0">
            <a:spAutoFit/>
          </a:bodyPr>
          <a:lstStyle/>
          <a:p>
            <a:pPr algn="ctr"/>
            <a:r>
              <a:rPr lang="en-US" sz="1600" b="1" dirty="0">
                <a:solidFill>
                  <a:schemeClr val="bg1"/>
                </a:solidFill>
              </a:rPr>
              <a:t>MARKET ANALYSIS</a:t>
            </a:r>
          </a:p>
        </p:txBody>
      </p:sp>
      <p:sp>
        <p:nvSpPr>
          <p:cNvPr id="47" name="Rectangle 46">
            <a:extLst>
              <a:ext uri="{FF2B5EF4-FFF2-40B4-BE49-F238E27FC236}">
                <a16:creationId xmlns:a16="http://schemas.microsoft.com/office/drawing/2014/main" id="{1751D31D-3535-411D-8BAC-95CCC90AB185}"/>
              </a:ext>
            </a:extLst>
          </p:cNvPr>
          <p:cNvSpPr/>
          <p:nvPr/>
        </p:nvSpPr>
        <p:spPr>
          <a:xfrm>
            <a:off x="3243403" y="2886560"/>
            <a:ext cx="1371600" cy="492443"/>
          </a:xfrm>
          <a:prstGeom prst="rect">
            <a:avLst/>
          </a:prstGeom>
        </p:spPr>
        <p:txBody>
          <a:bodyPr wrap="square" lIns="0" tIns="0" rIns="0" bIns="0">
            <a:spAutoFit/>
          </a:bodyPr>
          <a:lstStyle/>
          <a:p>
            <a:pPr algn="ctr"/>
            <a:r>
              <a:rPr lang="en-US" sz="1600" b="1" dirty="0">
                <a:solidFill>
                  <a:schemeClr val="bg1"/>
                </a:solidFill>
              </a:rPr>
              <a:t>TECHNICAL ANALYSIS</a:t>
            </a:r>
          </a:p>
        </p:txBody>
      </p:sp>
      <p:sp>
        <p:nvSpPr>
          <p:cNvPr id="48" name="Rectangle 47">
            <a:extLst>
              <a:ext uri="{FF2B5EF4-FFF2-40B4-BE49-F238E27FC236}">
                <a16:creationId xmlns:a16="http://schemas.microsoft.com/office/drawing/2014/main" id="{FA4D735A-8F75-4E2A-8F1A-CC303B0718BA}"/>
              </a:ext>
            </a:extLst>
          </p:cNvPr>
          <p:cNvSpPr/>
          <p:nvPr/>
        </p:nvSpPr>
        <p:spPr>
          <a:xfrm>
            <a:off x="5410201" y="2886560"/>
            <a:ext cx="1371600" cy="492443"/>
          </a:xfrm>
          <a:prstGeom prst="rect">
            <a:avLst/>
          </a:prstGeom>
        </p:spPr>
        <p:txBody>
          <a:bodyPr wrap="square" lIns="0" tIns="0" rIns="0" bIns="0">
            <a:spAutoFit/>
          </a:bodyPr>
          <a:lstStyle/>
          <a:p>
            <a:pPr algn="ctr"/>
            <a:r>
              <a:rPr lang="en-US" sz="1600" b="1" dirty="0">
                <a:solidFill>
                  <a:schemeClr val="bg1"/>
                </a:solidFill>
              </a:rPr>
              <a:t>FINANCIAL ANALYSIS</a:t>
            </a:r>
          </a:p>
        </p:txBody>
      </p:sp>
      <p:sp>
        <p:nvSpPr>
          <p:cNvPr id="49" name="Rectangle 48">
            <a:extLst>
              <a:ext uri="{FF2B5EF4-FFF2-40B4-BE49-F238E27FC236}">
                <a16:creationId xmlns:a16="http://schemas.microsoft.com/office/drawing/2014/main" id="{54AB9282-0505-49EB-AABF-998083225E3A}"/>
              </a:ext>
            </a:extLst>
          </p:cNvPr>
          <p:cNvSpPr/>
          <p:nvPr/>
        </p:nvSpPr>
        <p:spPr>
          <a:xfrm>
            <a:off x="7577000" y="2886560"/>
            <a:ext cx="1371600" cy="492443"/>
          </a:xfrm>
          <a:prstGeom prst="rect">
            <a:avLst/>
          </a:prstGeom>
        </p:spPr>
        <p:txBody>
          <a:bodyPr wrap="square" lIns="0" tIns="0" rIns="0" bIns="0">
            <a:spAutoFit/>
          </a:bodyPr>
          <a:lstStyle/>
          <a:p>
            <a:pPr algn="ctr"/>
            <a:r>
              <a:rPr lang="en-US" sz="1600" b="1" dirty="0">
                <a:solidFill>
                  <a:schemeClr val="bg1"/>
                </a:solidFill>
              </a:rPr>
              <a:t>ECONOMIC ANALYSIS</a:t>
            </a:r>
          </a:p>
        </p:txBody>
      </p:sp>
      <p:sp>
        <p:nvSpPr>
          <p:cNvPr id="50" name="Rectangle 49">
            <a:extLst>
              <a:ext uri="{FF2B5EF4-FFF2-40B4-BE49-F238E27FC236}">
                <a16:creationId xmlns:a16="http://schemas.microsoft.com/office/drawing/2014/main" id="{D668C4B5-BCEC-465A-ADA5-6A054B15F7A3}"/>
              </a:ext>
            </a:extLst>
          </p:cNvPr>
          <p:cNvSpPr/>
          <p:nvPr/>
        </p:nvSpPr>
        <p:spPr>
          <a:xfrm>
            <a:off x="9745956" y="2886560"/>
            <a:ext cx="1371600" cy="492443"/>
          </a:xfrm>
          <a:prstGeom prst="rect">
            <a:avLst/>
          </a:prstGeom>
        </p:spPr>
        <p:txBody>
          <a:bodyPr wrap="square" lIns="0" tIns="0" rIns="0" bIns="0">
            <a:spAutoFit/>
          </a:bodyPr>
          <a:lstStyle/>
          <a:p>
            <a:pPr algn="ctr"/>
            <a:r>
              <a:rPr lang="en-US" sz="1600" b="1" dirty="0">
                <a:solidFill>
                  <a:schemeClr val="bg1"/>
                </a:solidFill>
              </a:rPr>
              <a:t>ECOLOGICAL ANALYSIS</a:t>
            </a:r>
          </a:p>
        </p:txBody>
      </p:sp>
      <p:sp>
        <p:nvSpPr>
          <p:cNvPr id="51" name="Rectangle 50">
            <a:extLst>
              <a:ext uri="{FF2B5EF4-FFF2-40B4-BE49-F238E27FC236}">
                <a16:creationId xmlns:a16="http://schemas.microsoft.com/office/drawing/2014/main" id="{8AA18108-5B8B-4147-84A7-D30A16BEC4EA}"/>
              </a:ext>
            </a:extLst>
          </p:cNvPr>
          <p:cNvSpPr/>
          <p:nvPr/>
        </p:nvSpPr>
        <p:spPr>
          <a:xfrm>
            <a:off x="886383"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2" name="Rectangle 51">
            <a:extLst>
              <a:ext uri="{FF2B5EF4-FFF2-40B4-BE49-F238E27FC236}">
                <a16:creationId xmlns:a16="http://schemas.microsoft.com/office/drawing/2014/main" id="{A8534162-B6E2-4579-9DAD-AD8DE07459BC}"/>
              </a:ext>
            </a:extLst>
          </p:cNvPr>
          <p:cNvSpPr/>
          <p:nvPr/>
        </p:nvSpPr>
        <p:spPr>
          <a:xfrm>
            <a:off x="3053182"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3" name="Rectangle 52">
            <a:extLst>
              <a:ext uri="{FF2B5EF4-FFF2-40B4-BE49-F238E27FC236}">
                <a16:creationId xmlns:a16="http://schemas.microsoft.com/office/drawing/2014/main" id="{E1535E1C-6EBC-45D8-BCE1-D5B947A61FB6}"/>
              </a:ext>
            </a:extLst>
          </p:cNvPr>
          <p:cNvSpPr/>
          <p:nvPr/>
        </p:nvSpPr>
        <p:spPr>
          <a:xfrm>
            <a:off x="52199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4" name="Rectangle 53">
            <a:extLst>
              <a:ext uri="{FF2B5EF4-FFF2-40B4-BE49-F238E27FC236}">
                <a16:creationId xmlns:a16="http://schemas.microsoft.com/office/drawing/2014/main" id="{28FF18A5-7B4E-4493-B38D-E732E033F82F}"/>
              </a:ext>
            </a:extLst>
          </p:cNvPr>
          <p:cNvSpPr/>
          <p:nvPr/>
        </p:nvSpPr>
        <p:spPr>
          <a:xfrm>
            <a:off x="73867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5BCD242F-9A97-473E-8E17-3F6C3C75CE68}"/>
              </a:ext>
            </a:extLst>
          </p:cNvPr>
          <p:cNvSpPr/>
          <p:nvPr/>
        </p:nvSpPr>
        <p:spPr>
          <a:xfrm>
            <a:off x="9555735"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572237" y="2313021"/>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4344" descr="Icon of wrench. ">
            <a:extLst>
              <a:ext uri="{FF2B5EF4-FFF2-40B4-BE49-F238E27FC236}">
                <a16:creationId xmlns:a16="http://schemas.microsoft.com/office/drawing/2014/main" id="{C131659B-1A41-4821-9349-1E69BBBB560E}"/>
              </a:ext>
            </a:extLst>
          </p:cNvPr>
          <p:cNvSpPr>
            <a:spLocks/>
          </p:cNvSpPr>
          <p:nvPr/>
        </p:nvSpPr>
        <p:spPr bwMode="auto">
          <a:xfrm>
            <a:off x="3742205" y="2300343"/>
            <a:ext cx="373996" cy="373996"/>
          </a:xfrm>
          <a:custGeom>
            <a:avLst/>
            <a:gdLst>
              <a:gd name="T0" fmla="*/ 853 w 886"/>
              <a:gd name="T1" fmla="*/ 137 h 886"/>
              <a:gd name="T2" fmla="*/ 842 w 886"/>
              <a:gd name="T3" fmla="*/ 134 h 886"/>
              <a:gd name="T4" fmla="*/ 833 w 886"/>
              <a:gd name="T5" fmla="*/ 138 h 886"/>
              <a:gd name="T6" fmla="*/ 646 w 886"/>
              <a:gd name="T7" fmla="*/ 172 h 886"/>
              <a:gd name="T8" fmla="*/ 754 w 886"/>
              <a:gd name="T9" fmla="*/ 46 h 886"/>
              <a:gd name="T10" fmla="*/ 754 w 886"/>
              <a:gd name="T11" fmla="*/ 37 h 886"/>
              <a:gd name="T12" fmla="*/ 747 w 886"/>
              <a:gd name="T13" fmla="*/ 29 h 886"/>
              <a:gd name="T14" fmla="*/ 704 w 886"/>
              <a:gd name="T15" fmla="*/ 12 h 886"/>
              <a:gd name="T16" fmla="*/ 659 w 886"/>
              <a:gd name="T17" fmla="*/ 2 h 886"/>
              <a:gd name="T18" fmla="*/ 615 w 886"/>
              <a:gd name="T19" fmla="*/ 0 h 886"/>
              <a:gd name="T20" fmla="*/ 577 w 886"/>
              <a:gd name="T21" fmla="*/ 6 h 886"/>
              <a:gd name="T22" fmla="*/ 539 w 886"/>
              <a:gd name="T23" fmla="*/ 15 h 886"/>
              <a:gd name="T24" fmla="*/ 505 w 886"/>
              <a:gd name="T25" fmla="*/ 31 h 886"/>
              <a:gd name="T26" fmla="*/ 473 w 886"/>
              <a:gd name="T27" fmla="*/ 52 h 886"/>
              <a:gd name="T28" fmla="*/ 443 w 886"/>
              <a:gd name="T29" fmla="*/ 76 h 886"/>
              <a:gd name="T30" fmla="*/ 405 w 886"/>
              <a:gd name="T31" fmla="*/ 124 h 886"/>
              <a:gd name="T32" fmla="*/ 380 w 886"/>
              <a:gd name="T33" fmla="*/ 178 h 886"/>
              <a:gd name="T34" fmla="*/ 368 w 886"/>
              <a:gd name="T35" fmla="*/ 235 h 886"/>
              <a:gd name="T36" fmla="*/ 368 w 886"/>
              <a:gd name="T37" fmla="*/ 293 h 886"/>
              <a:gd name="T38" fmla="*/ 382 w 886"/>
              <a:gd name="T39" fmla="*/ 351 h 886"/>
              <a:gd name="T40" fmla="*/ 21 w 886"/>
              <a:gd name="T41" fmla="*/ 738 h 886"/>
              <a:gd name="T42" fmla="*/ 7 w 886"/>
              <a:gd name="T43" fmla="*/ 762 h 886"/>
              <a:gd name="T44" fmla="*/ 1 w 886"/>
              <a:gd name="T45" fmla="*/ 787 h 886"/>
              <a:gd name="T46" fmla="*/ 2 w 886"/>
              <a:gd name="T47" fmla="*/ 813 h 886"/>
              <a:gd name="T48" fmla="*/ 11 w 886"/>
              <a:gd name="T49" fmla="*/ 838 h 886"/>
              <a:gd name="T50" fmla="*/ 27 w 886"/>
              <a:gd name="T51" fmla="*/ 860 h 886"/>
              <a:gd name="T52" fmla="*/ 48 w 886"/>
              <a:gd name="T53" fmla="*/ 875 h 886"/>
              <a:gd name="T54" fmla="*/ 73 w 886"/>
              <a:gd name="T55" fmla="*/ 884 h 886"/>
              <a:gd name="T56" fmla="*/ 99 w 886"/>
              <a:gd name="T57" fmla="*/ 885 h 886"/>
              <a:gd name="T58" fmla="*/ 125 w 886"/>
              <a:gd name="T59" fmla="*/ 879 h 886"/>
              <a:gd name="T60" fmla="*/ 148 w 886"/>
              <a:gd name="T61" fmla="*/ 866 h 886"/>
              <a:gd name="T62" fmla="*/ 530 w 886"/>
              <a:gd name="T63" fmla="*/ 502 h 886"/>
              <a:gd name="T64" fmla="*/ 570 w 886"/>
              <a:gd name="T65" fmla="*/ 515 h 886"/>
              <a:gd name="T66" fmla="*/ 612 w 886"/>
              <a:gd name="T67" fmla="*/ 520 h 886"/>
              <a:gd name="T68" fmla="*/ 626 w 886"/>
              <a:gd name="T69" fmla="*/ 520 h 886"/>
              <a:gd name="T70" fmla="*/ 664 w 886"/>
              <a:gd name="T71" fmla="*/ 518 h 886"/>
              <a:gd name="T72" fmla="*/ 702 w 886"/>
              <a:gd name="T73" fmla="*/ 509 h 886"/>
              <a:gd name="T74" fmla="*/ 737 w 886"/>
              <a:gd name="T75" fmla="*/ 496 h 886"/>
              <a:gd name="T76" fmla="*/ 769 w 886"/>
              <a:gd name="T77" fmla="*/ 477 h 886"/>
              <a:gd name="T78" fmla="*/ 800 w 886"/>
              <a:gd name="T79" fmla="*/ 454 h 886"/>
              <a:gd name="T80" fmla="*/ 837 w 886"/>
              <a:gd name="T81" fmla="*/ 413 h 886"/>
              <a:gd name="T82" fmla="*/ 867 w 886"/>
              <a:gd name="T83" fmla="*/ 360 h 886"/>
              <a:gd name="T84" fmla="*/ 883 w 886"/>
              <a:gd name="T85" fmla="*/ 301 h 886"/>
              <a:gd name="T86" fmla="*/ 885 w 886"/>
              <a:gd name="T87" fmla="*/ 241 h 886"/>
              <a:gd name="T88" fmla="*/ 873 w 886"/>
              <a:gd name="T89" fmla="*/ 18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6" h="886">
                <a:moveTo>
                  <a:pt x="857" y="143"/>
                </a:moveTo>
                <a:lnTo>
                  <a:pt x="855" y="139"/>
                </a:lnTo>
                <a:lnTo>
                  <a:pt x="853" y="137"/>
                </a:lnTo>
                <a:lnTo>
                  <a:pt x="849" y="135"/>
                </a:lnTo>
                <a:lnTo>
                  <a:pt x="846" y="133"/>
                </a:lnTo>
                <a:lnTo>
                  <a:pt x="842" y="134"/>
                </a:lnTo>
                <a:lnTo>
                  <a:pt x="839" y="135"/>
                </a:lnTo>
                <a:lnTo>
                  <a:pt x="836" y="136"/>
                </a:lnTo>
                <a:lnTo>
                  <a:pt x="833" y="138"/>
                </a:lnTo>
                <a:lnTo>
                  <a:pt x="712" y="259"/>
                </a:lnTo>
                <a:lnTo>
                  <a:pt x="646" y="259"/>
                </a:lnTo>
                <a:lnTo>
                  <a:pt x="646" y="172"/>
                </a:lnTo>
                <a:lnTo>
                  <a:pt x="751" y="53"/>
                </a:lnTo>
                <a:lnTo>
                  <a:pt x="753" y="49"/>
                </a:lnTo>
                <a:lnTo>
                  <a:pt x="754" y="46"/>
                </a:lnTo>
                <a:lnTo>
                  <a:pt x="755" y="43"/>
                </a:lnTo>
                <a:lnTo>
                  <a:pt x="755" y="39"/>
                </a:lnTo>
                <a:lnTo>
                  <a:pt x="754" y="37"/>
                </a:lnTo>
                <a:lnTo>
                  <a:pt x="752" y="33"/>
                </a:lnTo>
                <a:lnTo>
                  <a:pt x="750" y="31"/>
                </a:lnTo>
                <a:lnTo>
                  <a:pt x="747" y="29"/>
                </a:lnTo>
                <a:lnTo>
                  <a:pt x="733" y="23"/>
                </a:lnTo>
                <a:lnTo>
                  <a:pt x="719" y="16"/>
                </a:lnTo>
                <a:lnTo>
                  <a:pt x="704" y="12"/>
                </a:lnTo>
                <a:lnTo>
                  <a:pt x="689" y="8"/>
                </a:lnTo>
                <a:lnTo>
                  <a:pt x="674" y="5"/>
                </a:lnTo>
                <a:lnTo>
                  <a:pt x="659" y="2"/>
                </a:lnTo>
                <a:lnTo>
                  <a:pt x="643" y="1"/>
                </a:lnTo>
                <a:lnTo>
                  <a:pt x="628" y="0"/>
                </a:lnTo>
                <a:lnTo>
                  <a:pt x="615" y="0"/>
                </a:lnTo>
                <a:lnTo>
                  <a:pt x="602" y="1"/>
                </a:lnTo>
                <a:lnTo>
                  <a:pt x="589" y="3"/>
                </a:lnTo>
                <a:lnTo>
                  <a:pt x="577" y="6"/>
                </a:lnTo>
                <a:lnTo>
                  <a:pt x="564" y="8"/>
                </a:lnTo>
                <a:lnTo>
                  <a:pt x="552" y="11"/>
                </a:lnTo>
                <a:lnTo>
                  <a:pt x="539" y="15"/>
                </a:lnTo>
                <a:lnTo>
                  <a:pt x="527" y="19"/>
                </a:lnTo>
                <a:lnTo>
                  <a:pt x="516" y="25"/>
                </a:lnTo>
                <a:lnTo>
                  <a:pt x="505" y="31"/>
                </a:lnTo>
                <a:lnTo>
                  <a:pt x="493" y="37"/>
                </a:lnTo>
                <a:lnTo>
                  <a:pt x="482" y="44"/>
                </a:lnTo>
                <a:lnTo>
                  <a:pt x="473" y="52"/>
                </a:lnTo>
                <a:lnTo>
                  <a:pt x="462" y="59"/>
                </a:lnTo>
                <a:lnTo>
                  <a:pt x="452" y="68"/>
                </a:lnTo>
                <a:lnTo>
                  <a:pt x="443" y="76"/>
                </a:lnTo>
                <a:lnTo>
                  <a:pt x="429" y="91"/>
                </a:lnTo>
                <a:lnTo>
                  <a:pt x="416" y="107"/>
                </a:lnTo>
                <a:lnTo>
                  <a:pt x="405" y="124"/>
                </a:lnTo>
                <a:lnTo>
                  <a:pt x="396" y="141"/>
                </a:lnTo>
                <a:lnTo>
                  <a:pt x="387" y="160"/>
                </a:lnTo>
                <a:lnTo>
                  <a:pt x="380" y="178"/>
                </a:lnTo>
                <a:lnTo>
                  <a:pt x="374" y="196"/>
                </a:lnTo>
                <a:lnTo>
                  <a:pt x="370" y="215"/>
                </a:lnTo>
                <a:lnTo>
                  <a:pt x="368" y="235"/>
                </a:lnTo>
                <a:lnTo>
                  <a:pt x="366" y="254"/>
                </a:lnTo>
                <a:lnTo>
                  <a:pt x="367" y="274"/>
                </a:lnTo>
                <a:lnTo>
                  <a:pt x="368" y="293"/>
                </a:lnTo>
                <a:lnTo>
                  <a:pt x="371" y="313"/>
                </a:lnTo>
                <a:lnTo>
                  <a:pt x="376" y="332"/>
                </a:lnTo>
                <a:lnTo>
                  <a:pt x="382" y="351"/>
                </a:lnTo>
                <a:lnTo>
                  <a:pt x="390" y="369"/>
                </a:lnTo>
                <a:lnTo>
                  <a:pt x="27" y="732"/>
                </a:lnTo>
                <a:lnTo>
                  <a:pt x="21" y="738"/>
                </a:lnTo>
                <a:lnTo>
                  <a:pt x="16" y="746"/>
                </a:lnTo>
                <a:lnTo>
                  <a:pt x="11" y="753"/>
                </a:lnTo>
                <a:lnTo>
                  <a:pt x="7" y="762"/>
                </a:lnTo>
                <a:lnTo>
                  <a:pt x="4" y="769"/>
                </a:lnTo>
                <a:lnTo>
                  <a:pt x="2" y="778"/>
                </a:lnTo>
                <a:lnTo>
                  <a:pt x="1" y="787"/>
                </a:lnTo>
                <a:lnTo>
                  <a:pt x="0" y="796"/>
                </a:lnTo>
                <a:lnTo>
                  <a:pt x="1" y="805"/>
                </a:lnTo>
                <a:lnTo>
                  <a:pt x="2" y="813"/>
                </a:lnTo>
                <a:lnTo>
                  <a:pt x="4" y="822"/>
                </a:lnTo>
                <a:lnTo>
                  <a:pt x="7" y="830"/>
                </a:lnTo>
                <a:lnTo>
                  <a:pt x="11" y="838"/>
                </a:lnTo>
                <a:lnTo>
                  <a:pt x="15" y="845"/>
                </a:lnTo>
                <a:lnTo>
                  <a:pt x="20" y="853"/>
                </a:lnTo>
                <a:lnTo>
                  <a:pt x="27" y="860"/>
                </a:lnTo>
                <a:lnTo>
                  <a:pt x="33" y="866"/>
                </a:lnTo>
                <a:lnTo>
                  <a:pt x="41" y="871"/>
                </a:lnTo>
                <a:lnTo>
                  <a:pt x="48" y="875"/>
                </a:lnTo>
                <a:lnTo>
                  <a:pt x="55" y="879"/>
                </a:lnTo>
                <a:lnTo>
                  <a:pt x="64" y="882"/>
                </a:lnTo>
                <a:lnTo>
                  <a:pt x="73" y="884"/>
                </a:lnTo>
                <a:lnTo>
                  <a:pt x="81" y="885"/>
                </a:lnTo>
                <a:lnTo>
                  <a:pt x="91" y="886"/>
                </a:lnTo>
                <a:lnTo>
                  <a:pt x="99" y="885"/>
                </a:lnTo>
                <a:lnTo>
                  <a:pt x="108" y="884"/>
                </a:lnTo>
                <a:lnTo>
                  <a:pt x="116" y="882"/>
                </a:lnTo>
                <a:lnTo>
                  <a:pt x="125" y="879"/>
                </a:lnTo>
                <a:lnTo>
                  <a:pt x="133" y="875"/>
                </a:lnTo>
                <a:lnTo>
                  <a:pt x="140" y="871"/>
                </a:lnTo>
                <a:lnTo>
                  <a:pt x="148" y="866"/>
                </a:lnTo>
                <a:lnTo>
                  <a:pt x="154" y="860"/>
                </a:lnTo>
                <a:lnTo>
                  <a:pt x="517" y="497"/>
                </a:lnTo>
                <a:lnTo>
                  <a:pt x="530" y="502"/>
                </a:lnTo>
                <a:lnTo>
                  <a:pt x="543" y="507"/>
                </a:lnTo>
                <a:lnTo>
                  <a:pt x="556" y="512"/>
                </a:lnTo>
                <a:lnTo>
                  <a:pt x="570" y="515"/>
                </a:lnTo>
                <a:lnTo>
                  <a:pt x="584" y="517"/>
                </a:lnTo>
                <a:lnTo>
                  <a:pt x="598" y="519"/>
                </a:lnTo>
                <a:lnTo>
                  <a:pt x="612" y="520"/>
                </a:lnTo>
                <a:lnTo>
                  <a:pt x="626" y="520"/>
                </a:lnTo>
                <a:lnTo>
                  <a:pt x="626" y="520"/>
                </a:lnTo>
                <a:lnTo>
                  <a:pt x="626" y="520"/>
                </a:lnTo>
                <a:lnTo>
                  <a:pt x="639" y="520"/>
                </a:lnTo>
                <a:lnTo>
                  <a:pt x="651" y="519"/>
                </a:lnTo>
                <a:lnTo>
                  <a:pt x="664" y="518"/>
                </a:lnTo>
                <a:lnTo>
                  <a:pt x="677" y="516"/>
                </a:lnTo>
                <a:lnTo>
                  <a:pt x="689" y="513"/>
                </a:lnTo>
                <a:lnTo>
                  <a:pt x="702" y="509"/>
                </a:lnTo>
                <a:lnTo>
                  <a:pt x="714" y="505"/>
                </a:lnTo>
                <a:lnTo>
                  <a:pt x="725" y="501"/>
                </a:lnTo>
                <a:lnTo>
                  <a:pt x="737" y="496"/>
                </a:lnTo>
                <a:lnTo>
                  <a:pt x="748" y="490"/>
                </a:lnTo>
                <a:lnTo>
                  <a:pt x="758" y="484"/>
                </a:lnTo>
                <a:lnTo>
                  <a:pt x="769" y="477"/>
                </a:lnTo>
                <a:lnTo>
                  <a:pt x="780" y="470"/>
                </a:lnTo>
                <a:lnTo>
                  <a:pt x="791" y="462"/>
                </a:lnTo>
                <a:lnTo>
                  <a:pt x="800" y="454"/>
                </a:lnTo>
                <a:lnTo>
                  <a:pt x="810" y="444"/>
                </a:lnTo>
                <a:lnTo>
                  <a:pt x="824" y="429"/>
                </a:lnTo>
                <a:lnTo>
                  <a:pt x="837" y="413"/>
                </a:lnTo>
                <a:lnTo>
                  <a:pt x="848" y="396"/>
                </a:lnTo>
                <a:lnTo>
                  <a:pt x="858" y="378"/>
                </a:lnTo>
                <a:lnTo>
                  <a:pt x="867" y="360"/>
                </a:lnTo>
                <a:lnTo>
                  <a:pt x="873" y="340"/>
                </a:lnTo>
                <a:lnTo>
                  <a:pt x="878" y="321"/>
                </a:lnTo>
                <a:lnTo>
                  <a:pt x="883" y="301"/>
                </a:lnTo>
                <a:lnTo>
                  <a:pt x="885" y="282"/>
                </a:lnTo>
                <a:lnTo>
                  <a:pt x="886" y="261"/>
                </a:lnTo>
                <a:lnTo>
                  <a:pt x="885" y="241"/>
                </a:lnTo>
                <a:lnTo>
                  <a:pt x="883" y="221"/>
                </a:lnTo>
                <a:lnTo>
                  <a:pt x="878" y="200"/>
                </a:lnTo>
                <a:lnTo>
                  <a:pt x="873" y="181"/>
                </a:lnTo>
                <a:lnTo>
                  <a:pt x="865" y="162"/>
                </a:lnTo>
                <a:lnTo>
                  <a:pt x="857"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8" name="Group 57" descr="Icon of money. ">
            <a:extLst>
              <a:ext uri="{FF2B5EF4-FFF2-40B4-BE49-F238E27FC236}">
                <a16:creationId xmlns:a16="http://schemas.microsoft.com/office/drawing/2014/main" id="{8FB81822-E09C-4A9F-BCD2-4BB20E38DA03}"/>
              </a:ext>
            </a:extLst>
          </p:cNvPr>
          <p:cNvGrpSpPr/>
          <p:nvPr/>
        </p:nvGrpSpPr>
        <p:grpSpPr>
          <a:xfrm>
            <a:off x="5905833" y="2296118"/>
            <a:ext cx="380334" cy="382447"/>
            <a:chOff x="3746500" y="1344613"/>
            <a:chExt cx="285750" cy="287338"/>
          </a:xfrm>
          <a:solidFill>
            <a:schemeClr val="bg1"/>
          </a:solidFill>
        </p:grpSpPr>
        <p:sp>
          <p:nvSpPr>
            <p:cNvPr id="59" name="Freeform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descr="Icon of abacus. ">
            <a:extLst>
              <a:ext uri="{FF2B5EF4-FFF2-40B4-BE49-F238E27FC236}">
                <a16:creationId xmlns:a16="http://schemas.microsoft.com/office/drawing/2014/main" id="{201B668C-AA5F-454E-8E64-CEA32A839FB8}"/>
              </a:ext>
            </a:extLst>
          </p:cNvPr>
          <p:cNvGrpSpPr/>
          <p:nvPr/>
        </p:nvGrpSpPr>
        <p:grpSpPr>
          <a:xfrm>
            <a:off x="8071577" y="2296118"/>
            <a:ext cx="382447" cy="382447"/>
            <a:chOff x="877888" y="771525"/>
            <a:chExt cx="287338" cy="287338"/>
          </a:xfrm>
          <a:solidFill>
            <a:schemeClr val="bg1"/>
          </a:solidFill>
        </p:grpSpPr>
        <p:sp>
          <p:nvSpPr>
            <p:cNvPr id="68" name="Freeform 324">
              <a:extLst>
                <a:ext uri="{FF2B5EF4-FFF2-40B4-BE49-F238E27FC236}">
                  <a16:creationId xmlns:a16="http://schemas.microsoft.com/office/drawing/2014/main" id="{EEBBB4D9-8AD5-4868-B9F5-568F0C326607}"/>
                </a:ext>
              </a:extLst>
            </p:cNvPr>
            <p:cNvSpPr>
              <a:spLocks/>
            </p:cNvSpPr>
            <p:nvPr/>
          </p:nvSpPr>
          <p:spPr bwMode="auto">
            <a:xfrm>
              <a:off x="877888" y="771525"/>
              <a:ext cx="61913" cy="287338"/>
            </a:xfrm>
            <a:custGeom>
              <a:avLst/>
              <a:gdLst>
                <a:gd name="T0" fmla="*/ 0 w 196"/>
                <a:gd name="T1" fmla="*/ 888 h 903"/>
                <a:gd name="T2" fmla="*/ 1 w 196"/>
                <a:gd name="T3" fmla="*/ 895 h 903"/>
                <a:gd name="T4" fmla="*/ 4 w 196"/>
                <a:gd name="T5" fmla="*/ 899 h 903"/>
                <a:gd name="T6" fmla="*/ 10 w 196"/>
                <a:gd name="T7" fmla="*/ 902 h 903"/>
                <a:gd name="T8" fmla="*/ 15 w 196"/>
                <a:gd name="T9" fmla="*/ 903 h 903"/>
                <a:gd name="T10" fmla="*/ 196 w 196"/>
                <a:gd name="T11" fmla="*/ 798 h 903"/>
                <a:gd name="T12" fmla="*/ 160 w 196"/>
                <a:gd name="T13" fmla="*/ 797 h 903"/>
                <a:gd name="T14" fmla="*/ 149 w 196"/>
                <a:gd name="T15" fmla="*/ 793 h 903"/>
                <a:gd name="T16" fmla="*/ 141 w 196"/>
                <a:gd name="T17" fmla="*/ 785 h 903"/>
                <a:gd name="T18" fmla="*/ 136 w 196"/>
                <a:gd name="T19" fmla="*/ 774 h 903"/>
                <a:gd name="T20" fmla="*/ 136 w 196"/>
                <a:gd name="T21" fmla="*/ 738 h 903"/>
                <a:gd name="T22" fmla="*/ 138 w 196"/>
                <a:gd name="T23" fmla="*/ 726 h 903"/>
                <a:gd name="T24" fmla="*/ 145 w 196"/>
                <a:gd name="T25" fmla="*/ 717 h 903"/>
                <a:gd name="T26" fmla="*/ 155 w 196"/>
                <a:gd name="T27" fmla="*/ 710 h 903"/>
                <a:gd name="T28" fmla="*/ 166 w 196"/>
                <a:gd name="T29" fmla="*/ 708 h 903"/>
                <a:gd name="T30" fmla="*/ 196 w 196"/>
                <a:gd name="T31" fmla="*/ 346 h 903"/>
                <a:gd name="T32" fmla="*/ 160 w 196"/>
                <a:gd name="T33" fmla="*/ 345 h 903"/>
                <a:gd name="T34" fmla="*/ 149 w 196"/>
                <a:gd name="T35" fmla="*/ 341 h 903"/>
                <a:gd name="T36" fmla="*/ 141 w 196"/>
                <a:gd name="T37" fmla="*/ 333 h 903"/>
                <a:gd name="T38" fmla="*/ 136 w 196"/>
                <a:gd name="T39" fmla="*/ 322 h 903"/>
                <a:gd name="T40" fmla="*/ 136 w 196"/>
                <a:gd name="T41" fmla="*/ 286 h 903"/>
                <a:gd name="T42" fmla="*/ 138 w 196"/>
                <a:gd name="T43" fmla="*/ 275 h 903"/>
                <a:gd name="T44" fmla="*/ 145 w 196"/>
                <a:gd name="T45" fmla="*/ 265 h 903"/>
                <a:gd name="T46" fmla="*/ 155 w 196"/>
                <a:gd name="T47" fmla="*/ 259 h 903"/>
                <a:gd name="T48" fmla="*/ 166 w 196"/>
                <a:gd name="T49" fmla="*/ 256 h 903"/>
                <a:gd name="T50" fmla="*/ 196 w 196"/>
                <a:gd name="T51" fmla="*/ 196 h 903"/>
                <a:gd name="T52" fmla="*/ 160 w 196"/>
                <a:gd name="T53" fmla="*/ 195 h 903"/>
                <a:gd name="T54" fmla="*/ 149 w 196"/>
                <a:gd name="T55" fmla="*/ 191 h 903"/>
                <a:gd name="T56" fmla="*/ 141 w 196"/>
                <a:gd name="T57" fmla="*/ 182 h 903"/>
                <a:gd name="T58" fmla="*/ 136 w 196"/>
                <a:gd name="T59" fmla="*/ 172 h 903"/>
                <a:gd name="T60" fmla="*/ 136 w 196"/>
                <a:gd name="T61" fmla="*/ 135 h 903"/>
                <a:gd name="T62" fmla="*/ 138 w 196"/>
                <a:gd name="T63" fmla="*/ 123 h 903"/>
                <a:gd name="T64" fmla="*/ 145 w 196"/>
                <a:gd name="T65" fmla="*/ 115 h 903"/>
                <a:gd name="T66" fmla="*/ 155 w 196"/>
                <a:gd name="T67" fmla="*/ 108 h 903"/>
                <a:gd name="T68" fmla="*/ 166 w 196"/>
                <a:gd name="T69" fmla="*/ 105 h 903"/>
                <a:gd name="T70" fmla="*/ 196 w 196"/>
                <a:gd name="T71" fmla="*/ 0 h 903"/>
                <a:gd name="T72" fmla="*/ 12 w 196"/>
                <a:gd name="T73" fmla="*/ 0 h 903"/>
                <a:gd name="T74" fmla="*/ 7 w 196"/>
                <a:gd name="T75" fmla="*/ 2 h 903"/>
                <a:gd name="T76" fmla="*/ 3 w 196"/>
                <a:gd name="T77" fmla="*/ 6 h 903"/>
                <a:gd name="T78" fmla="*/ 1 w 196"/>
                <a:gd name="T79" fmla="*/ 12 h 903"/>
                <a:gd name="T80" fmla="*/ 0 w 196"/>
                <a:gd name="T81" fmla="*/ 1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903">
                  <a:moveTo>
                    <a:pt x="0" y="15"/>
                  </a:moveTo>
                  <a:lnTo>
                    <a:pt x="0" y="888"/>
                  </a:lnTo>
                  <a:lnTo>
                    <a:pt x="1" y="891"/>
                  </a:lnTo>
                  <a:lnTo>
                    <a:pt x="1" y="895"/>
                  </a:lnTo>
                  <a:lnTo>
                    <a:pt x="3" y="897"/>
                  </a:lnTo>
                  <a:lnTo>
                    <a:pt x="4" y="899"/>
                  </a:lnTo>
                  <a:lnTo>
                    <a:pt x="7" y="901"/>
                  </a:lnTo>
                  <a:lnTo>
                    <a:pt x="10" y="902"/>
                  </a:lnTo>
                  <a:lnTo>
                    <a:pt x="12" y="903"/>
                  </a:lnTo>
                  <a:lnTo>
                    <a:pt x="15" y="903"/>
                  </a:lnTo>
                  <a:lnTo>
                    <a:pt x="196" y="903"/>
                  </a:lnTo>
                  <a:lnTo>
                    <a:pt x="196" y="798"/>
                  </a:lnTo>
                  <a:lnTo>
                    <a:pt x="166" y="798"/>
                  </a:lnTo>
                  <a:lnTo>
                    <a:pt x="160" y="797"/>
                  </a:lnTo>
                  <a:lnTo>
                    <a:pt x="155" y="796"/>
                  </a:lnTo>
                  <a:lnTo>
                    <a:pt x="149" y="793"/>
                  </a:lnTo>
                  <a:lnTo>
                    <a:pt x="145" y="789"/>
                  </a:lnTo>
                  <a:lnTo>
                    <a:pt x="141" y="785"/>
                  </a:lnTo>
                  <a:lnTo>
                    <a:pt x="138" y="780"/>
                  </a:lnTo>
                  <a:lnTo>
                    <a:pt x="136" y="774"/>
                  </a:lnTo>
                  <a:lnTo>
                    <a:pt x="136" y="768"/>
                  </a:lnTo>
                  <a:lnTo>
                    <a:pt x="136" y="738"/>
                  </a:lnTo>
                  <a:lnTo>
                    <a:pt x="136" y="732"/>
                  </a:lnTo>
                  <a:lnTo>
                    <a:pt x="138" y="726"/>
                  </a:lnTo>
                  <a:lnTo>
                    <a:pt x="141" y="721"/>
                  </a:lnTo>
                  <a:lnTo>
                    <a:pt x="145" y="717"/>
                  </a:lnTo>
                  <a:lnTo>
                    <a:pt x="149" y="713"/>
                  </a:lnTo>
                  <a:lnTo>
                    <a:pt x="155" y="710"/>
                  </a:lnTo>
                  <a:lnTo>
                    <a:pt x="160" y="708"/>
                  </a:lnTo>
                  <a:lnTo>
                    <a:pt x="166" y="708"/>
                  </a:lnTo>
                  <a:lnTo>
                    <a:pt x="196" y="708"/>
                  </a:lnTo>
                  <a:lnTo>
                    <a:pt x="196" y="346"/>
                  </a:lnTo>
                  <a:lnTo>
                    <a:pt x="166" y="346"/>
                  </a:lnTo>
                  <a:lnTo>
                    <a:pt x="160" y="345"/>
                  </a:lnTo>
                  <a:lnTo>
                    <a:pt x="155" y="344"/>
                  </a:lnTo>
                  <a:lnTo>
                    <a:pt x="149" y="341"/>
                  </a:lnTo>
                  <a:lnTo>
                    <a:pt x="145" y="338"/>
                  </a:lnTo>
                  <a:lnTo>
                    <a:pt x="141" y="333"/>
                  </a:lnTo>
                  <a:lnTo>
                    <a:pt x="138" y="328"/>
                  </a:lnTo>
                  <a:lnTo>
                    <a:pt x="136" y="322"/>
                  </a:lnTo>
                  <a:lnTo>
                    <a:pt x="136" y="316"/>
                  </a:lnTo>
                  <a:lnTo>
                    <a:pt x="136" y="286"/>
                  </a:lnTo>
                  <a:lnTo>
                    <a:pt x="136" y="280"/>
                  </a:lnTo>
                  <a:lnTo>
                    <a:pt x="138" y="275"/>
                  </a:lnTo>
                  <a:lnTo>
                    <a:pt x="141" y="269"/>
                  </a:lnTo>
                  <a:lnTo>
                    <a:pt x="145" y="265"/>
                  </a:lnTo>
                  <a:lnTo>
                    <a:pt x="149" y="261"/>
                  </a:lnTo>
                  <a:lnTo>
                    <a:pt x="155" y="259"/>
                  </a:lnTo>
                  <a:lnTo>
                    <a:pt x="160" y="256"/>
                  </a:lnTo>
                  <a:lnTo>
                    <a:pt x="166" y="256"/>
                  </a:lnTo>
                  <a:lnTo>
                    <a:pt x="196" y="256"/>
                  </a:lnTo>
                  <a:lnTo>
                    <a:pt x="196" y="196"/>
                  </a:lnTo>
                  <a:lnTo>
                    <a:pt x="166" y="196"/>
                  </a:lnTo>
                  <a:lnTo>
                    <a:pt x="160" y="195"/>
                  </a:lnTo>
                  <a:lnTo>
                    <a:pt x="155" y="193"/>
                  </a:lnTo>
                  <a:lnTo>
                    <a:pt x="149" y="191"/>
                  </a:lnTo>
                  <a:lnTo>
                    <a:pt x="145" y="187"/>
                  </a:lnTo>
                  <a:lnTo>
                    <a:pt x="141" y="182"/>
                  </a:lnTo>
                  <a:lnTo>
                    <a:pt x="138" y="177"/>
                  </a:lnTo>
                  <a:lnTo>
                    <a:pt x="136" y="172"/>
                  </a:lnTo>
                  <a:lnTo>
                    <a:pt x="136" y="165"/>
                  </a:lnTo>
                  <a:lnTo>
                    <a:pt x="136" y="135"/>
                  </a:lnTo>
                  <a:lnTo>
                    <a:pt x="136" y="130"/>
                  </a:lnTo>
                  <a:lnTo>
                    <a:pt x="138" y="123"/>
                  </a:lnTo>
                  <a:lnTo>
                    <a:pt x="141" y="119"/>
                  </a:lnTo>
                  <a:lnTo>
                    <a:pt x="145" y="115"/>
                  </a:lnTo>
                  <a:lnTo>
                    <a:pt x="149" y="110"/>
                  </a:lnTo>
                  <a:lnTo>
                    <a:pt x="155" y="108"/>
                  </a:lnTo>
                  <a:lnTo>
                    <a:pt x="160" y="106"/>
                  </a:lnTo>
                  <a:lnTo>
                    <a:pt x="166" y="105"/>
                  </a:lnTo>
                  <a:lnTo>
                    <a:pt x="196" y="105"/>
                  </a:lnTo>
                  <a:lnTo>
                    <a:pt x="196" y="0"/>
                  </a:lnTo>
                  <a:lnTo>
                    <a:pt x="15" y="0"/>
                  </a:lnTo>
                  <a:lnTo>
                    <a:pt x="12" y="0"/>
                  </a:lnTo>
                  <a:lnTo>
                    <a:pt x="10" y="1"/>
                  </a:lnTo>
                  <a:lnTo>
                    <a:pt x="7" y="2"/>
                  </a:lnTo>
                  <a:lnTo>
                    <a:pt x="4" y="4"/>
                  </a:lnTo>
                  <a:lnTo>
                    <a:pt x="3" y="6"/>
                  </a:lnTo>
                  <a:lnTo>
                    <a:pt x="1" y="10"/>
                  </a:lnTo>
                  <a:lnTo>
                    <a:pt x="1" y="12"/>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25">
              <a:extLst>
                <a:ext uri="{FF2B5EF4-FFF2-40B4-BE49-F238E27FC236}">
                  <a16:creationId xmlns:a16="http://schemas.microsoft.com/office/drawing/2014/main" id="{4E9C428E-133B-4690-9ED6-8917E4F1E682}"/>
                </a:ext>
              </a:extLst>
            </p:cNvPr>
            <p:cNvSpPr>
              <a:spLocks/>
            </p:cNvSpPr>
            <p:nvPr/>
          </p:nvSpPr>
          <p:spPr bwMode="auto">
            <a:xfrm>
              <a:off x="1027113" y="771525"/>
              <a:ext cx="66675" cy="287338"/>
            </a:xfrm>
            <a:custGeom>
              <a:avLst/>
              <a:gdLst>
                <a:gd name="T0" fmla="*/ 30 w 211"/>
                <a:gd name="T1" fmla="*/ 105 h 903"/>
                <a:gd name="T2" fmla="*/ 41 w 211"/>
                <a:gd name="T3" fmla="*/ 107 h 903"/>
                <a:gd name="T4" fmla="*/ 51 w 211"/>
                <a:gd name="T5" fmla="*/ 115 h 903"/>
                <a:gd name="T6" fmla="*/ 58 w 211"/>
                <a:gd name="T7" fmla="*/ 123 h 903"/>
                <a:gd name="T8" fmla="*/ 60 w 211"/>
                <a:gd name="T9" fmla="*/ 135 h 903"/>
                <a:gd name="T10" fmla="*/ 60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557 h 903"/>
                <a:gd name="T22" fmla="*/ 41 w 211"/>
                <a:gd name="T23" fmla="*/ 560 h 903"/>
                <a:gd name="T24" fmla="*/ 51 w 211"/>
                <a:gd name="T25" fmla="*/ 566 h 903"/>
                <a:gd name="T26" fmla="*/ 58 w 211"/>
                <a:gd name="T27" fmla="*/ 576 h 903"/>
                <a:gd name="T28" fmla="*/ 60 w 211"/>
                <a:gd name="T29" fmla="*/ 587 h 903"/>
                <a:gd name="T30" fmla="*/ 60 w 211"/>
                <a:gd name="T31" fmla="*/ 623 h 903"/>
                <a:gd name="T32" fmla="*/ 55 w 211"/>
                <a:gd name="T33" fmla="*/ 634 h 903"/>
                <a:gd name="T34" fmla="*/ 47 w 211"/>
                <a:gd name="T35" fmla="*/ 643 h 903"/>
                <a:gd name="T36" fmla="*/ 36 w 211"/>
                <a:gd name="T37" fmla="*/ 647 h 903"/>
                <a:gd name="T38" fmla="*/ 0 w 211"/>
                <a:gd name="T39" fmla="*/ 648 h 903"/>
                <a:gd name="T40" fmla="*/ 30 w 211"/>
                <a:gd name="T41" fmla="*/ 708 h 903"/>
                <a:gd name="T42" fmla="*/ 41 w 211"/>
                <a:gd name="T43" fmla="*/ 710 h 903"/>
                <a:gd name="T44" fmla="*/ 51 w 211"/>
                <a:gd name="T45" fmla="*/ 717 h 903"/>
                <a:gd name="T46" fmla="*/ 58 w 211"/>
                <a:gd name="T47" fmla="*/ 726 h 903"/>
                <a:gd name="T48" fmla="*/ 60 w 211"/>
                <a:gd name="T49" fmla="*/ 738 h 903"/>
                <a:gd name="T50" fmla="*/ 60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497 h 903"/>
                <a:gd name="T64" fmla="*/ 169 w 211"/>
                <a:gd name="T65" fmla="*/ 495 h 903"/>
                <a:gd name="T66" fmla="*/ 159 w 211"/>
                <a:gd name="T67" fmla="*/ 488 h 903"/>
                <a:gd name="T68" fmla="*/ 153 w 211"/>
                <a:gd name="T69" fmla="*/ 478 h 903"/>
                <a:gd name="T70" fmla="*/ 151 w 211"/>
                <a:gd name="T71" fmla="*/ 467 h 903"/>
                <a:gd name="T72" fmla="*/ 151 w 211"/>
                <a:gd name="T73" fmla="*/ 430 h 903"/>
                <a:gd name="T74" fmla="*/ 155 w 211"/>
                <a:gd name="T75" fmla="*/ 419 h 903"/>
                <a:gd name="T76" fmla="*/ 164 w 211"/>
                <a:gd name="T77" fmla="*/ 412 h 903"/>
                <a:gd name="T78" fmla="*/ 174 w 211"/>
                <a:gd name="T79" fmla="*/ 408 h 903"/>
                <a:gd name="T80" fmla="*/ 211 w 211"/>
                <a:gd name="T81" fmla="*/ 407 h 903"/>
                <a:gd name="T82" fmla="*/ 181 w 211"/>
                <a:gd name="T83" fmla="*/ 346 h 903"/>
                <a:gd name="T84" fmla="*/ 169 w 211"/>
                <a:gd name="T85" fmla="*/ 344 h 903"/>
                <a:gd name="T86" fmla="*/ 159 w 211"/>
                <a:gd name="T87" fmla="*/ 338 h 903"/>
                <a:gd name="T88" fmla="*/ 153 w 211"/>
                <a:gd name="T89" fmla="*/ 328 h 903"/>
                <a:gd name="T90" fmla="*/ 151 w 211"/>
                <a:gd name="T91" fmla="*/ 316 h 903"/>
                <a:gd name="T92" fmla="*/ 151 w 211"/>
                <a:gd name="T93" fmla="*/ 280 h 903"/>
                <a:gd name="T94" fmla="*/ 155 w 211"/>
                <a:gd name="T95" fmla="*/ 269 h 903"/>
                <a:gd name="T96" fmla="*/ 164 w 211"/>
                <a:gd name="T97" fmla="*/ 261 h 903"/>
                <a:gd name="T98" fmla="*/ 174 w 211"/>
                <a:gd name="T99" fmla="*/ 256 h 903"/>
                <a:gd name="T100" fmla="*/ 211 w 211"/>
                <a:gd name="T101" fmla="*/ 256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1 w 211"/>
                <a:gd name="T113" fmla="*/ 130 h 903"/>
                <a:gd name="T114" fmla="*/ 155 w 211"/>
                <a:gd name="T115" fmla="*/ 119 h 903"/>
                <a:gd name="T116" fmla="*/ 164 w 211"/>
                <a:gd name="T117" fmla="*/ 110 h 903"/>
                <a:gd name="T118" fmla="*/ 174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1" y="107"/>
                  </a:lnTo>
                  <a:lnTo>
                    <a:pt x="47" y="110"/>
                  </a:lnTo>
                  <a:lnTo>
                    <a:pt x="51" y="115"/>
                  </a:lnTo>
                  <a:lnTo>
                    <a:pt x="55" y="119"/>
                  </a:lnTo>
                  <a:lnTo>
                    <a:pt x="58" y="123"/>
                  </a:lnTo>
                  <a:lnTo>
                    <a:pt x="60" y="130"/>
                  </a:lnTo>
                  <a:lnTo>
                    <a:pt x="60" y="135"/>
                  </a:lnTo>
                  <a:lnTo>
                    <a:pt x="60" y="165"/>
                  </a:lnTo>
                  <a:lnTo>
                    <a:pt x="60" y="172"/>
                  </a:lnTo>
                  <a:lnTo>
                    <a:pt x="58" y="177"/>
                  </a:lnTo>
                  <a:lnTo>
                    <a:pt x="55" y="182"/>
                  </a:lnTo>
                  <a:lnTo>
                    <a:pt x="51" y="187"/>
                  </a:lnTo>
                  <a:lnTo>
                    <a:pt x="47" y="191"/>
                  </a:lnTo>
                  <a:lnTo>
                    <a:pt x="41" y="193"/>
                  </a:lnTo>
                  <a:lnTo>
                    <a:pt x="36" y="195"/>
                  </a:lnTo>
                  <a:lnTo>
                    <a:pt x="30" y="196"/>
                  </a:lnTo>
                  <a:lnTo>
                    <a:pt x="0" y="196"/>
                  </a:lnTo>
                  <a:lnTo>
                    <a:pt x="0" y="557"/>
                  </a:lnTo>
                  <a:lnTo>
                    <a:pt x="30" y="557"/>
                  </a:lnTo>
                  <a:lnTo>
                    <a:pt x="36" y="558"/>
                  </a:lnTo>
                  <a:lnTo>
                    <a:pt x="41" y="560"/>
                  </a:lnTo>
                  <a:lnTo>
                    <a:pt x="47" y="562"/>
                  </a:lnTo>
                  <a:lnTo>
                    <a:pt x="51" y="566"/>
                  </a:lnTo>
                  <a:lnTo>
                    <a:pt x="55" y="571"/>
                  </a:lnTo>
                  <a:lnTo>
                    <a:pt x="58" y="576"/>
                  </a:lnTo>
                  <a:lnTo>
                    <a:pt x="60" y="581"/>
                  </a:lnTo>
                  <a:lnTo>
                    <a:pt x="60" y="587"/>
                  </a:lnTo>
                  <a:lnTo>
                    <a:pt x="60" y="618"/>
                  </a:lnTo>
                  <a:lnTo>
                    <a:pt x="60" y="623"/>
                  </a:lnTo>
                  <a:lnTo>
                    <a:pt x="58" y="629"/>
                  </a:lnTo>
                  <a:lnTo>
                    <a:pt x="55" y="634"/>
                  </a:lnTo>
                  <a:lnTo>
                    <a:pt x="51" y="638"/>
                  </a:lnTo>
                  <a:lnTo>
                    <a:pt x="47" y="643"/>
                  </a:lnTo>
                  <a:lnTo>
                    <a:pt x="41" y="645"/>
                  </a:lnTo>
                  <a:lnTo>
                    <a:pt x="36" y="647"/>
                  </a:lnTo>
                  <a:lnTo>
                    <a:pt x="30" y="648"/>
                  </a:lnTo>
                  <a:lnTo>
                    <a:pt x="0" y="648"/>
                  </a:lnTo>
                  <a:lnTo>
                    <a:pt x="0" y="708"/>
                  </a:lnTo>
                  <a:lnTo>
                    <a:pt x="30" y="708"/>
                  </a:lnTo>
                  <a:lnTo>
                    <a:pt x="36" y="708"/>
                  </a:lnTo>
                  <a:lnTo>
                    <a:pt x="41" y="710"/>
                  </a:lnTo>
                  <a:lnTo>
                    <a:pt x="47" y="712"/>
                  </a:lnTo>
                  <a:lnTo>
                    <a:pt x="51" y="717"/>
                  </a:lnTo>
                  <a:lnTo>
                    <a:pt x="55" y="721"/>
                  </a:lnTo>
                  <a:lnTo>
                    <a:pt x="58" y="726"/>
                  </a:lnTo>
                  <a:lnTo>
                    <a:pt x="60" y="732"/>
                  </a:lnTo>
                  <a:lnTo>
                    <a:pt x="60" y="738"/>
                  </a:lnTo>
                  <a:lnTo>
                    <a:pt x="60" y="768"/>
                  </a:lnTo>
                  <a:lnTo>
                    <a:pt x="60" y="773"/>
                  </a:lnTo>
                  <a:lnTo>
                    <a:pt x="58" y="780"/>
                  </a:lnTo>
                  <a:lnTo>
                    <a:pt x="55" y="785"/>
                  </a:lnTo>
                  <a:lnTo>
                    <a:pt x="51" y="789"/>
                  </a:lnTo>
                  <a:lnTo>
                    <a:pt x="47" y="793"/>
                  </a:lnTo>
                  <a:lnTo>
                    <a:pt x="41" y="796"/>
                  </a:lnTo>
                  <a:lnTo>
                    <a:pt x="36" y="797"/>
                  </a:lnTo>
                  <a:lnTo>
                    <a:pt x="30" y="798"/>
                  </a:lnTo>
                  <a:lnTo>
                    <a:pt x="0" y="798"/>
                  </a:lnTo>
                  <a:lnTo>
                    <a:pt x="0" y="903"/>
                  </a:lnTo>
                  <a:lnTo>
                    <a:pt x="211" y="903"/>
                  </a:lnTo>
                  <a:lnTo>
                    <a:pt x="211" y="497"/>
                  </a:lnTo>
                  <a:lnTo>
                    <a:pt x="181" y="497"/>
                  </a:lnTo>
                  <a:lnTo>
                    <a:pt x="174" y="497"/>
                  </a:lnTo>
                  <a:lnTo>
                    <a:pt x="169" y="495"/>
                  </a:lnTo>
                  <a:lnTo>
                    <a:pt x="164" y="491"/>
                  </a:lnTo>
                  <a:lnTo>
                    <a:pt x="159" y="488"/>
                  </a:lnTo>
                  <a:lnTo>
                    <a:pt x="155" y="484"/>
                  </a:lnTo>
                  <a:lnTo>
                    <a:pt x="153" y="478"/>
                  </a:lnTo>
                  <a:lnTo>
                    <a:pt x="151" y="473"/>
                  </a:lnTo>
                  <a:lnTo>
                    <a:pt x="151" y="467"/>
                  </a:lnTo>
                  <a:lnTo>
                    <a:pt x="151" y="437"/>
                  </a:lnTo>
                  <a:lnTo>
                    <a:pt x="151" y="430"/>
                  </a:lnTo>
                  <a:lnTo>
                    <a:pt x="153" y="425"/>
                  </a:lnTo>
                  <a:lnTo>
                    <a:pt x="155" y="419"/>
                  </a:lnTo>
                  <a:lnTo>
                    <a:pt x="159" y="415"/>
                  </a:lnTo>
                  <a:lnTo>
                    <a:pt x="164" y="412"/>
                  </a:lnTo>
                  <a:lnTo>
                    <a:pt x="169" y="409"/>
                  </a:lnTo>
                  <a:lnTo>
                    <a:pt x="174" y="408"/>
                  </a:lnTo>
                  <a:lnTo>
                    <a:pt x="181" y="407"/>
                  </a:lnTo>
                  <a:lnTo>
                    <a:pt x="211" y="407"/>
                  </a:lnTo>
                  <a:lnTo>
                    <a:pt x="211" y="346"/>
                  </a:lnTo>
                  <a:lnTo>
                    <a:pt x="181" y="346"/>
                  </a:lnTo>
                  <a:lnTo>
                    <a:pt x="174" y="345"/>
                  </a:lnTo>
                  <a:lnTo>
                    <a:pt x="169" y="344"/>
                  </a:lnTo>
                  <a:lnTo>
                    <a:pt x="164" y="341"/>
                  </a:lnTo>
                  <a:lnTo>
                    <a:pt x="159" y="338"/>
                  </a:lnTo>
                  <a:lnTo>
                    <a:pt x="155" y="333"/>
                  </a:lnTo>
                  <a:lnTo>
                    <a:pt x="153" y="328"/>
                  </a:lnTo>
                  <a:lnTo>
                    <a:pt x="151" y="322"/>
                  </a:lnTo>
                  <a:lnTo>
                    <a:pt x="151" y="316"/>
                  </a:lnTo>
                  <a:lnTo>
                    <a:pt x="151" y="286"/>
                  </a:lnTo>
                  <a:lnTo>
                    <a:pt x="151" y="280"/>
                  </a:lnTo>
                  <a:lnTo>
                    <a:pt x="153" y="275"/>
                  </a:lnTo>
                  <a:lnTo>
                    <a:pt x="155" y="269"/>
                  </a:lnTo>
                  <a:lnTo>
                    <a:pt x="159" y="265"/>
                  </a:lnTo>
                  <a:lnTo>
                    <a:pt x="164" y="261"/>
                  </a:lnTo>
                  <a:lnTo>
                    <a:pt x="169" y="259"/>
                  </a:lnTo>
                  <a:lnTo>
                    <a:pt x="174" y="256"/>
                  </a:lnTo>
                  <a:lnTo>
                    <a:pt x="181" y="256"/>
                  </a:lnTo>
                  <a:lnTo>
                    <a:pt x="211" y="256"/>
                  </a:lnTo>
                  <a:lnTo>
                    <a:pt x="211" y="196"/>
                  </a:lnTo>
                  <a:lnTo>
                    <a:pt x="181" y="196"/>
                  </a:lnTo>
                  <a:lnTo>
                    <a:pt x="174" y="195"/>
                  </a:lnTo>
                  <a:lnTo>
                    <a:pt x="169" y="193"/>
                  </a:lnTo>
                  <a:lnTo>
                    <a:pt x="164" y="191"/>
                  </a:lnTo>
                  <a:lnTo>
                    <a:pt x="159" y="187"/>
                  </a:lnTo>
                  <a:lnTo>
                    <a:pt x="155" y="182"/>
                  </a:lnTo>
                  <a:lnTo>
                    <a:pt x="153" y="177"/>
                  </a:lnTo>
                  <a:lnTo>
                    <a:pt x="151" y="172"/>
                  </a:lnTo>
                  <a:lnTo>
                    <a:pt x="151" y="165"/>
                  </a:lnTo>
                  <a:lnTo>
                    <a:pt x="151" y="135"/>
                  </a:lnTo>
                  <a:lnTo>
                    <a:pt x="151" y="130"/>
                  </a:lnTo>
                  <a:lnTo>
                    <a:pt x="153" y="123"/>
                  </a:lnTo>
                  <a:lnTo>
                    <a:pt x="155" y="119"/>
                  </a:lnTo>
                  <a:lnTo>
                    <a:pt x="159" y="115"/>
                  </a:lnTo>
                  <a:lnTo>
                    <a:pt x="164" y="110"/>
                  </a:lnTo>
                  <a:lnTo>
                    <a:pt x="169" y="108"/>
                  </a:lnTo>
                  <a:lnTo>
                    <a:pt x="174"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26">
              <a:extLst>
                <a:ext uri="{FF2B5EF4-FFF2-40B4-BE49-F238E27FC236}">
                  <a16:creationId xmlns:a16="http://schemas.microsoft.com/office/drawing/2014/main" id="{505F0C26-0335-4A1D-AA0D-8C830A4F0DE4}"/>
                </a:ext>
              </a:extLst>
            </p:cNvPr>
            <p:cNvSpPr>
              <a:spLocks/>
            </p:cNvSpPr>
            <p:nvPr/>
          </p:nvSpPr>
          <p:spPr bwMode="auto">
            <a:xfrm>
              <a:off x="949325" y="771525"/>
              <a:ext cx="68263" cy="287338"/>
            </a:xfrm>
            <a:custGeom>
              <a:avLst/>
              <a:gdLst>
                <a:gd name="T0" fmla="*/ 30 w 211"/>
                <a:gd name="T1" fmla="*/ 105 h 903"/>
                <a:gd name="T2" fmla="*/ 42 w 211"/>
                <a:gd name="T3" fmla="*/ 107 h 903"/>
                <a:gd name="T4" fmla="*/ 52 w 211"/>
                <a:gd name="T5" fmla="*/ 115 h 903"/>
                <a:gd name="T6" fmla="*/ 58 w 211"/>
                <a:gd name="T7" fmla="*/ 123 h 903"/>
                <a:gd name="T8" fmla="*/ 60 w 211"/>
                <a:gd name="T9" fmla="*/ 135 h 903"/>
                <a:gd name="T10" fmla="*/ 59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256 h 903"/>
                <a:gd name="T22" fmla="*/ 42 w 211"/>
                <a:gd name="T23" fmla="*/ 259 h 903"/>
                <a:gd name="T24" fmla="*/ 52 w 211"/>
                <a:gd name="T25" fmla="*/ 265 h 903"/>
                <a:gd name="T26" fmla="*/ 58 w 211"/>
                <a:gd name="T27" fmla="*/ 275 h 903"/>
                <a:gd name="T28" fmla="*/ 60 w 211"/>
                <a:gd name="T29" fmla="*/ 286 h 903"/>
                <a:gd name="T30" fmla="*/ 59 w 211"/>
                <a:gd name="T31" fmla="*/ 322 h 903"/>
                <a:gd name="T32" fmla="*/ 55 w 211"/>
                <a:gd name="T33" fmla="*/ 333 h 903"/>
                <a:gd name="T34" fmla="*/ 47 w 211"/>
                <a:gd name="T35" fmla="*/ 341 h 903"/>
                <a:gd name="T36" fmla="*/ 36 w 211"/>
                <a:gd name="T37" fmla="*/ 345 h 903"/>
                <a:gd name="T38" fmla="*/ 0 w 211"/>
                <a:gd name="T39" fmla="*/ 346 h 903"/>
                <a:gd name="T40" fmla="*/ 30 w 211"/>
                <a:gd name="T41" fmla="*/ 708 h 903"/>
                <a:gd name="T42" fmla="*/ 42 w 211"/>
                <a:gd name="T43" fmla="*/ 710 h 903"/>
                <a:gd name="T44" fmla="*/ 52 w 211"/>
                <a:gd name="T45" fmla="*/ 717 h 903"/>
                <a:gd name="T46" fmla="*/ 58 w 211"/>
                <a:gd name="T47" fmla="*/ 726 h 903"/>
                <a:gd name="T48" fmla="*/ 60 w 211"/>
                <a:gd name="T49" fmla="*/ 738 h 903"/>
                <a:gd name="T50" fmla="*/ 59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798 h 903"/>
                <a:gd name="T64" fmla="*/ 169 w 211"/>
                <a:gd name="T65" fmla="*/ 796 h 903"/>
                <a:gd name="T66" fmla="*/ 159 w 211"/>
                <a:gd name="T67" fmla="*/ 789 h 903"/>
                <a:gd name="T68" fmla="*/ 153 w 211"/>
                <a:gd name="T69" fmla="*/ 780 h 903"/>
                <a:gd name="T70" fmla="*/ 151 w 211"/>
                <a:gd name="T71" fmla="*/ 768 h 903"/>
                <a:gd name="T72" fmla="*/ 152 w 211"/>
                <a:gd name="T73" fmla="*/ 732 h 903"/>
                <a:gd name="T74" fmla="*/ 156 w 211"/>
                <a:gd name="T75" fmla="*/ 721 h 903"/>
                <a:gd name="T76" fmla="*/ 164 w 211"/>
                <a:gd name="T77" fmla="*/ 713 h 903"/>
                <a:gd name="T78" fmla="*/ 175 w 211"/>
                <a:gd name="T79" fmla="*/ 708 h 903"/>
                <a:gd name="T80" fmla="*/ 211 w 211"/>
                <a:gd name="T81" fmla="*/ 708 h 903"/>
                <a:gd name="T82" fmla="*/ 181 w 211"/>
                <a:gd name="T83" fmla="*/ 648 h 903"/>
                <a:gd name="T84" fmla="*/ 169 w 211"/>
                <a:gd name="T85" fmla="*/ 645 h 903"/>
                <a:gd name="T86" fmla="*/ 159 w 211"/>
                <a:gd name="T87" fmla="*/ 638 h 903"/>
                <a:gd name="T88" fmla="*/ 153 w 211"/>
                <a:gd name="T89" fmla="*/ 629 h 903"/>
                <a:gd name="T90" fmla="*/ 151 w 211"/>
                <a:gd name="T91" fmla="*/ 618 h 903"/>
                <a:gd name="T92" fmla="*/ 152 w 211"/>
                <a:gd name="T93" fmla="*/ 581 h 903"/>
                <a:gd name="T94" fmla="*/ 156 w 211"/>
                <a:gd name="T95" fmla="*/ 571 h 903"/>
                <a:gd name="T96" fmla="*/ 164 w 211"/>
                <a:gd name="T97" fmla="*/ 562 h 903"/>
                <a:gd name="T98" fmla="*/ 175 w 211"/>
                <a:gd name="T99" fmla="*/ 558 h 903"/>
                <a:gd name="T100" fmla="*/ 211 w 211"/>
                <a:gd name="T101" fmla="*/ 557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2 w 211"/>
                <a:gd name="T113" fmla="*/ 130 h 903"/>
                <a:gd name="T114" fmla="*/ 156 w 211"/>
                <a:gd name="T115" fmla="*/ 119 h 903"/>
                <a:gd name="T116" fmla="*/ 164 w 211"/>
                <a:gd name="T117" fmla="*/ 110 h 903"/>
                <a:gd name="T118" fmla="*/ 175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2" y="107"/>
                  </a:lnTo>
                  <a:lnTo>
                    <a:pt x="47" y="110"/>
                  </a:lnTo>
                  <a:lnTo>
                    <a:pt x="52" y="115"/>
                  </a:lnTo>
                  <a:lnTo>
                    <a:pt x="55" y="119"/>
                  </a:lnTo>
                  <a:lnTo>
                    <a:pt x="58" y="123"/>
                  </a:lnTo>
                  <a:lnTo>
                    <a:pt x="59" y="130"/>
                  </a:lnTo>
                  <a:lnTo>
                    <a:pt x="60" y="135"/>
                  </a:lnTo>
                  <a:lnTo>
                    <a:pt x="60" y="165"/>
                  </a:lnTo>
                  <a:lnTo>
                    <a:pt x="59" y="172"/>
                  </a:lnTo>
                  <a:lnTo>
                    <a:pt x="58" y="177"/>
                  </a:lnTo>
                  <a:lnTo>
                    <a:pt x="55" y="182"/>
                  </a:lnTo>
                  <a:lnTo>
                    <a:pt x="52" y="187"/>
                  </a:lnTo>
                  <a:lnTo>
                    <a:pt x="47" y="191"/>
                  </a:lnTo>
                  <a:lnTo>
                    <a:pt x="42" y="193"/>
                  </a:lnTo>
                  <a:lnTo>
                    <a:pt x="36" y="195"/>
                  </a:lnTo>
                  <a:lnTo>
                    <a:pt x="30" y="196"/>
                  </a:lnTo>
                  <a:lnTo>
                    <a:pt x="0" y="196"/>
                  </a:lnTo>
                  <a:lnTo>
                    <a:pt x="0" y="256"/>
                  </a:lnTo>
                  <a:lnTo>
                    <a:pt x="30" y="256"/>
                  </a:lnTo>
                  <a:lnTo>
                    <a:pt x="36" y="256"/>
                  </a:lnTo>
                  <a:lnTo>
                    <a:pt x="42" y="259"/>
                  </a:lnTo>
                  <a:lnTo>
                    <a:pt x="47" y="261"/>
                  </a:lnTo>
                  <a:lnTo>
                    <a:pt x="52" y="265"/>
                  </a:lnTo>
                  <a:lnTo>
                    <a:pt x="55" y="269"/>
                  </a:lnTo>
                  <a:lnTo>
                    <a:pt x="58" y="275"/>
                  </a:lnTo>
                  <a:lnTo>
                    <a:pt x="59" y="280"/>
                  </a:lnTo>
                  <a:lnTo>
                    <a:pt x="60" y="286"/>
                  </a:lnTo>
                  <a:lnTo>
                    <a:pt x="60" y="316"/>
                  </a:lnTo>
                  <a:lnTo>
                    <a:pt x="59" y="322"/>
                  </a:lnTo>
                  <a:lnTo>
                    <a:pt x="58" y="328"/>
                  </a:lnTo>
                  <a:lnTo>
                    <a:pt x="55" y="333"/>
                  </a:lnTo>
                  <a:lnTo>
                    <a:pt x="52" y="338"/>
                  </a:lnTo>
                  <a:lnTo>
                    <a:pt x="47" y="341"/>
                  </a:lnTo>
                  <a:lnTo>
                    <a:pt x="42" y="344"/>
                  </a:lnTo>
                  <a:lnTo>
                    <a:pt x="36" y="345"/>
                  </a:lnTo>
                  <a:lnTo>
                    <a:pt x="30" y="346"/>
                  </a:lnTo>
                  <a:lnTo>
                    <a:pt x="0" y="346"/>
                  </a:lnTo>
                  <a:lnTo>
                    <a:pt x="0" y="708"/>
                  </a:lnTo>
                  <a:lnTo>
                    <a:pt x="30" y="708"/>
                  </a:lnTo>
                  <a:lnTo>
                    <a:pt x="36" y="708"/>
                  </a:lnTo>
                  <a:lnTo>
                    <a:pt x="42" y="710"/>
                  </a:lnTo>
                  <a:lnTo>
                    <a:pt x="47" y="712"/>
                  </a:lnTo>
                  <a:lnTo>
                    <a:pt x="52" y="717"/>
                  </a:lnTo>
                  <a:lnTo>
                    <a:pt x="55" y="721"/>
                  </a:lnTo>
                  <a:lnTo>
                    <a:pt x="58" y="726"/>
                  </a:lnTo>
                  <a:lnTo>
                    <a:pt x="59" y="732"/>
                  </a:lnTo>
                  <a:lnTo>
                    <a:pt x="60" y="738"/>
                  </a:lnTo>
                  <a:lnTo>
                    <a:pt x="60" y="768"/>
                  </a:lnTo>
                  <a:lnTo>
                    <a:pt x="59" y="773"/>
                  </a:lnTo>
                  <a:lnTo>
                    <a:pt x="58" y="780"/>
                  </a:lnTo>
                  <a:lnTo>
                    <a:pt x="55" y="785"/>
                  </a:lnTo>
                  <a:lnTo>
                    <a:pt x="52" y="789"/>
                  </a:lnTo>
                  <a:lnTo>
                    <a:pt x="47" y="793"/>
                  </a:lnTo>
                  <a:lnTo>
                    <a:pt x="42" y="796"/>
                  </a:lnTo>
                  <a:lnTo>
                    <a:pt x="36" y="797"/>
                  </a:lnTo>
                  <a:lnTo>
                    <a:pt x="30" y="798"/>
                  </a:lnTo>
                  <a:lnTo>
                    <a:pt x="0" y="798"/>
                  </a:lnTo>
                  <a:lnTo>
                    <a:pt x="0" y="903"/>
                  </a:lnTo>
                  <a:lnTo>
                    <a:pt x="211" y="903"/>
                  </a:lnTo>
                  <a:lnTo>
                    <a:pt x="211" y="798"/>
                  </a:lnTo>
                  <a:lnTo>
                    <a:pt x="181" y="798"/>
                  </a:lnTo>
                  <a:lnTo>
                    <a:pt x="175" y="797"/>
                  </a:lnTo>
                  <a:lnTo>
                    <a:pt x="169" y="796"/>
                  </a:lnTo>
                  <a:lnTo>
                    <a:pt x="164" y="793"/>
                  </a:lnTo>
                  <a:lnTo>
                    <a:pt x="159" y="789"/>
                  </a:lnTo>
                  <a:lnTo>
                    <a:pt x="156" y="785"/>
                  </a:lnTo>
                  <a:lnTo>
                    <a:pt x="153" y="780"/>
                  </a:lnTo>
                  <a:lnTo>
                    <a:pt x="152" y="774"/>
                  </a:lnTo>
                  <a:lnTo>
                    <a:pt x="151" y="768"/>
                  </a:lnTo>
                  <a:lnTo>
                    <a:pt x="151" y="738"/>
                  </a:lnTo>
                  <a:lnTo>
                    <a:pt x="152" y="732"/>
                  </a:lnTo>
                  <a:lnTo>
                    <a:pt x="153" y="726"/>
                  </a:lnTo>
                  <a:lnTo>
                    <a:pt x="156" y="721"/>
                  </a:lnTo>
                  <a:lnTo>
                    <a:pt x="159" y="717"/>
                  </a:lnTo>
                  <a:lnTo>
                    <a:pt x="164" y="713"/>
                  </a:lnTo>
                  <a:lnTo>
                    <a:pt x="169" y="710"/>
                  </a:lnTo>
                  <a:lnTo>
                    <a:pt x="175" y="708"/>
                  </a:lnTo>
                  <a:lnTo>
                    <a:pt x="181" y="708"/>
                  </a:lnTo>
                  <a:lnTo>
                    <a:pt x="211" y="708"/>
                  </a:lnTo>
                  <a:lnTo>
                    <a:pt x="211" y="648"/>
                  </a:lnTo>
                  <a:lnTo>
                    <a:pt x="181" y="648"/>
                  </a:lnTo>
                  <a:lnTo>
                    <a:pt x="175" y="647"/>
                  </a:lnTo>
                  <a:lnTo>
                    <a:pt x="169" y="645"/>
                  </a:lnTo>
                  <a:lnTo>
                    <a:pt x="164" y="643"/>
                  </a:lnTo>
                  <a:lnTo>
                    <a:pt x="159" y="638"/>
                  </a:lnTo>
                  <a:lnTo>
                    <a:pt x="156" y="634"/>
                  </a:lnTo>
                  <a:lnTo>
                    <a:pt x="153" y="629"/>
                  </a:lnTo>
                  <a:lnTo>
                    <a:pt x="152" y="623"/>
                  </a:lnTo>
                  <a:lnTo>
                    <a:pt x="151" y="618"/>
                  </a:lnTo>
                  <a:lnTo>
                    <a:pt x="151" y="587"/>
                  </a:lnTo>
                  <a:lnTo>
                    <a:pt x="152" y="581"/>
                  </a:lnTo>
                  <a:lnTo>
                    <a:pt x="153" y="576"/>
                  </a:lnTo>
                  <a:lnTo>
                    <a:pt x="156" y="571"/>
                  </a:lnTo>
                  <a:lnTo>
                    <a:pt x="159" y="566"/>
                  </a:lnTo>
                  <a:lnTo>
                    <a:pt x="164" y="562"/>
                  </a:lnTo>
                  <a:lnTo>
                    <a:pt x="169" y="560"/>
                  </a:lnTo>
                  <a:lnTo>
                    <a:pt x="175" y="558"/>
                  </a:lnTo>
                  <a:lnTo>
                    <a:pt x="181" y="557"/>
                  </a:lnTo>
                  <a:lnTo>
                    <a:pt x="211" y="557"/>
                  </a:lnTo>
                  <a:lnTo>
                    <a:pt x="211" y="196"/>
                  </a:lnTo>
                  <a:lnTo>
                    <a:pt x="181" y="196"/>
                  </a:lnTo>
                  <a:lnTo>
                    <a:pt x="175" y="195"/>
                  </a:lnTo>
                  <a:lnTo>
                    <a:pt x="169" y="193"/>
                  </a:lnTo>
                  <a:lnTo>
                    <a:pt x="164" y="191"/>
                  </a:lnTo>
                  <a:lnTo>
                    <a:pt x="159" y="187"/>
                  </a:lnTo>
                  <a:lnTo>
                    <a:pt x="156" y="182"/>
                  </a:lnTo>
                  <a:lnTo>
                    <a:pt x="153" y="177"/>
                  </a:lnTo>
                  <a:lnTo>
                    <a:pt x="152" y="172"/>
                  </a:lnTo>
                  <a:lnTo>
                    <a:pt x="151" y="165"/>
                  </a:lnTo>
                  <a:lnTo>
                    <a:pt x="151" y="135"/>
                  </a:lnTo>
                  <a:lnTo>
                    <a:pt x="152" y="130"/>
                  </a:lnTo>
                  <a:lnTo>
                    <a:pt x="153" y="123"/>
                  </a:lnTo>
                  <a:lnTo>
                    <a:pt x="156" y="119"/>
                  </a:lnTo>
                  <a:lnTo>
                    <a:pt x="159" y="115"/>
                  </a:lnTo>
                  <a:lnTo>
                    <a:pt x="164" y="110"/>
                  </a:lnTo>
                  <a:lnTo>
                    <a:pt x="169" y="108"/>
                  </a:lnTo>
                  <a:lnTo>
                    <a:pt x="175"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27">
              <a:extLst>
                <a:ext uri="{FF2B5EF4-FFF2-40B4-BE49-F238E27FC236}">
                  <a16:creationId xmlns:a16="http://schemas.microsoft.com/office/drawing/2014/main" id="{EE66CB30-F704-45C9-BA83-17BA7DC13889}"/>
                </a:ext>
              </a:extLst>
            </p:cNvPr>
            <p:cNvSpPr>
              <a:spLocks/>
            </p:cNvSpPr>
            <p:nvPr/>
          </p:nvSpPr>
          <p:spPr bwMode="auto">
            <a:xfrm>
              <a:off x="1103313" y="771525"/>
              <a:ext cx="61913" cy="287338"/>
            </a:xfrm>
            <a:custGeom>
              <a:avLst/>
              <a:gdLst>
                <a:gd name="T0" fmla="*/ 0 w 195"/>
                <a:gd name="T1" fmla="*/ 0 h 903"/>
                <a:gd name="T2" fmla="*/ 30 w 195"/>
                <a:gd name="T3" fmla="*/ 105 h 903"/>
                <a:gd name="T4" fmla="*/ 42 w 195"/>
                <a:gd name="T5" fmla="*/ 107 h 903"/>
                <a:gd name="T6" fmla="*/ 51 w 195"/>
                <a:gd name="T7" fmla="*/ 115 h 903"/>
                <a:gd name="T8" fmla="*/ 58 w 195"/>
                <a:gd name="T9" fmla="*/ 123 h 903"/>
                <a:gd name="T10" fmla="*/ 60 w 195"/>
                <a:gd name="T11" fmla="*/ 135 h 903"/>
                <a:gd name="T12" fmla="*/ 59 w 195"/>
                <a:gd name="T13" fmla="*/ 172 h 903"/>
                <a:gd name="T14" fmla="*/ 55 w 195"/>
                <a:gd name="T15" fmla="*/ 182 h 903"/>
                <a:gd name="T16" fmla="*/ 47 w 195"/>
                <a:gd name="T17" fmla="*/ 191 h 903"/>
                <a:gd name="T18" fmla="*/ 36 w 195"/>
                <a:gd name="T19" fmla="*/ 195 h 903"/>
                <a:gd name="T20" fmla="*/ 0 w 195"/>
                <a:gd name="T21" fmla="*/ 196 h 903"/>
                <a:gd name="T22" fmla="*/ 30 w 195"/>
                <a:gd name="T23" fmla="*/ 256 h 903"/>
                <a:gd name="T24" fmla="*/ 42 w 195"/>
                <a:gd name="T25" fmla="*/ 259 h 903"/>
                <a:gd name="T26" fmla="*/ 51 w 195"/>
                <a:gd name="T27" fmla="*/ 265 h 903"/>
                <a:gd name="T28" fmla="*/ 58 w 195"/>
                <a:gd name="T29" fmla="*/ 275 h 903"/>
                <a:gd name="T30" fmla="*/ 60 w 195"/>
                <a:gd name="T31" fmla="*/ 286 h 903"/>
                <a:gd name="T32" fmla="*/ 59 w 195"/>
                <a:gd name="T33" fmla="*/ 322 h 903"/>
                <a:gd name="T34" fmla="*/ 55 w 195"/>
                <a:gd name="T35" fmla="*/ 333 h 903"/>
                <a:gd name="T36" fmla="*/ 47 w 195"/>
                <a:gd name="T37" fmla="*/ 341 h 903"/>
                <a:gd name="T38" fmla="*/ 36 w 195"/>
                <a:gd name="T39" fmla="*/ 345 h 903"/>
                <a:gd name="T40" fmla="*/ 0 w 195"/>
                <a:gd name="T41" fmla="*/ 346 h 903"/>
                <a:gd name="T42" fmla="*/ 30 w 195"/>
                <a:gd name="T43" fmla="*/ 407 h 903"/>
                <a:gd name="T44" fmla="*/ 42 w 195"/>
                <a:gd name="T45" fmla="*/ 409 h 903"/>
                <a:gd name="T46" fmla="*/ 51 w 195"/>
                <a:gd name="T47" fmla="*/ 415 h 903"/>
                <a:gd name="T48" fmla="*/ 58 w 195"/>
                <a:gd name="T49" fmla="*/ 425 h 903"/>
                <a:gd name="T50" fmla="*/ 60 w 195"/>
                <a:gd name="T51" fmla="*/ 437 h 903"/>
                <a:gd name="T52" fmla="*/ 59 w 195"/>
                <a:gd name="T53" fmla="*/ 473 h 903"/>
                <a:gd name="T54" fmla="*/ 55 w 195"/>
                <a:gd name="T55" fmla="*/ 484 h 903"/>
                <a:gd name="T56" fmla="*/ 47 w 195"/>
                <a:gd name="T57" fmla="*/ 491 h 903"/>
                <a:gd name="T58" fmla="*/ 36 w 195"/>
                <a:gd name="T59" fmla="*/ 497 h 903"/>
                <a:gd name="T60" fmla="*/ 0 w 195"/>
                <a:gd name="T61" fmla="*/ 497 h 903"/>
                <a:gd name="T62" fmla="*/ 180 w 195"/>
                <a:gd name="T63" fmla="*/ 903 h 903"/>
                <a:gd name="T64" fmla="*/ 187 w 195"/>
                <a:gd name="T65" fmla="*/ 902 h 903"/>
                <a:gd name="T66" fmla="*/ 191 w 195"/>
                <a:gd name="T67" fmla="*/ 899 h 903"/>
                <a:gd name="T68" fmla="*/ 194 w 195"/>
                <a:gd name="T69" fmla="*/ 895 h 903"/>
                <a:gd name="T70" fmla="*/ 195 w 195"/>
                <a:gd name="T71" fmla="*/ 888 h 903"/>
                <a:gd name="T72" fmla="*/ 195 w 195"/>
                <a:gd name="T73" fmla="*/ 12 h 903"/>
                <a:gd name="T74" fmla="*/ 193 w 195"/>
                <a:gd name="T75" fmla="*/ 6 h 903"/>
                <a:gd name="T76" fmla="*/ 189 w 195"/>
                <a:gd name="T77" fmla="*/ 2 h 903"/>
                <a:gd name="T78" fmla="*/ 183 w 195"/>
                <a:gd name="T79" fmla="*/ 0 h 903"/>
                <a:gd name="T80" fmla="*/ 180 w 195"/>
                <a:gd name="T81"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903">
                  <a:moveTo>
                    <a:pt x="180" y="0"/>
                  </a:moveTo>
                  <a:lnTo>
                    <a:pt x="0" y="0"/>
                  </a:lnTo>
                  <a:lnTo>
                    <a:pt x="0" y="105"/>
                  </a:lnTo>
                  <a:lnTo>
                    <a:pt x="30" y="105"/>
                  </a:lnTo>
                  <a:lnTo>
                    <a:pt x="36" y="106"/>
                  </a:lnTo>
                  <a:lnTo>
                    <a:pt x="42" y="107"/>
                  </a:lnTo>
                  <a:lnTo>
                    <a:pt x="47" y="110"/>
                  </a:lnTo>
                  <a:lnTo>
                    <a:pt x="51" y="115"/>
                  </a:lnTo>
                  <a:lnTo>
                    <a:pt x="55" y="119"/>
                  </a:lnTo>
                  <a:lnTo>
                    <a:pt x="58" y="123"/>
                  </a:lnTo>
                  <a:lnTo>
                    <a:pt x="59" y="130"/>
                  </a:lnTo>
                  <a:lnTo>
                    <a:pt x="60" y="135"/>
                  </a:lnTo>
                  <a:lnTo>
                    <a:pt x="60" y="165"/>
                  </a:lnTo>
                  <a:lnTo>
                    <a:pt x="59" y="172"/>
                  </a:lnTo>
                  <a:lnTo>
                    <a:pt x="58" y="177"/>
                  </a:lnTo>
                  <a:lnTo>
                    <a:pt x="55" y="182"/>
                  </a:lnTo>
                  <a:lnTo>
                    <a:pt x="51" y="187"/>
                  </a:lnTo>
                  <a:lnTo>
                    <a:pt x="47" y="191"/>
                  </a:lnTo>
                  <a:lnTo>
                    <a:pt x="42" y="193"/>
                  </a:lnTo>
                  <a:lnTo>
                    <a:pt x="36" y="195"/>
                  </a:lnTo>
                  <a:lnTo>
                    <a:pt x="30" y="196"/>
                  </a:lnTo>
                  <a:lnTo>
                    <a:pt x="0" y="196"/>
                  </a:lnTo>
                  <a:lnTo>
                    <a:pt x="0" y="256"/>
                  </a:lnTo>
                  <a:lnTo>
                    <a:pt x="30" y="256"/>
                  </a:lnTo>
                  <a:lnTo>
                    <a:pt x="36" y="256"/>
                  </a:lnTo>
                  <a:lnTo>
                    <a:pt x="42" y="259"/>
                  </a:lnTo>
                  <a:lnTo>
                    <a:pt x="47" y="261"/>
                  </a:lnTo>
                  <a:lnTo>
                    <a:pt x="51" y="265"/>
                  </a:lnTo>
                  <a:lnTo>
                    <a:pt x="55" y="269"/>
                  </a:lnTo>
                  <a:lnTo>
                    <a:pt x="58" y="275"/>
                  </a:lnTo>
                  <a:lnTo>
                    <a:pt x="59" y="280"/>
                  </a:lnTo>
                  <a:lnTo>
                    <a:pt x="60" y="286"/>
                  </a:lnTo>
                  <a:lnTo>
                    <a:pt x="60" y="316"/>
                  </a:lnTo>
                  <a:lnTo>
                    <a:pt x="59" y="322"/>
                  </a:lnTo>
                  <a:lnTo>
                    <a:pt x="58" y="328"/>
                  </a:lnTo>
                  <a:lnTo>
                    <a:pt x="55" y="333"/>
                  </a:lnTo>
                  <a:lnTo>
                    <a:pt x="51" y="338"/>
                  </a:lnTo>
                  <a:lnTo>
                    <a:pt x="47" y="341"/>
                  </a:lnTo>
                  <a:lnTo>
                    <a:pt x="42" y="344"/>
                  </a:lnTo>
                  <a:lnTo>
                    <a:pt x="36" y="345"/>
                  </a:lnTo>
                  <a:lnTo>
                    <a:pt x="30" y="346"/>
                  </a:lnTo>
                  <a:lnTo>
                    <a:pt x="0" y="346"/>
                  </a:lnTo>
                  <a:lnTo>
                    <a:pt x="0" y="407"/>
                  </a:lnTo>
                  <a:lnTo>
                    <a:pt x="30" y="407"/>
                  </a:lnTo>
                  <a:lnTo>
                    <a:pt x="36" y="408"/>
                  </a:lnTo>
                  <a:lnTo>
                    <a:pt x="42" y="409"/>
                  </a:lnTo>
                  <a:lnTo>
                    <a:pt x="47" y="412"/>
                  </a:lnTo>
                  <a:lnTo>
                    <a:pt x="51" y="415"/>
                  </a:lnTo>
                  <a:lnTo>
                    <a:pt x="55" y="419"/>
                  </a:lnTo>
                  <a:lnTo>
                    <a:pt x="58" y="425"/>
                  </a:lnTo>
                  <a:lnTo>
                    <a:pt x="59" y="430"/>
                  </a:lnTo>
                  <a:lnTo>
                    <a:pt x="60" y="437"/>
                  </a:lnTo>
                  <a:lnTo>
                    <a:pt x="60" y="467"/>
                  </a:lnTo>
                  <a:lnTo>
                    <a:pt x="59" y="473"/>
                  </a:lnTo>
                  <a:lnTo>
                    <a:pt x="58" y="478"/>
                  </a:lnTo>
                  <a:lnTo>
                    <a:pt x="55" y="484"/>
                  </a:lnTo>
                  <a:lnTo>
                    <a:pt x="51" y="488"/>
                  </a:lnTo>
                  <a:lnTo>
                    <a:pt x="47" y="491"/>
                  </a:lnTo>
                  <a:lnTo>
                    <a:pt x="42" y="495"/>
                  </a:lnTo>
                  <a:lnTo>
                    <a:pt x="36" y="497"/>
                  </a:lnTo>
                  <a:lnTo>
                    <a:pt x="30" y="497"/>
                  </a:lnTo>
                  <a:lnTo>
                    <a:pt x="0" y="497"/>
                  </a:lnTo>
                  <a:lnTo>
                    <a:pt x="0" y="903"/>
                  </a:lnTo>
                  <a:lnTo>
                    <a:pt x="180" y="903"/>
                  </a:lnTo>
                  <a:lnTo>
                    <a:pt x="183" y="903"/>
                  </a:lnTo>
                  <a:lnTo>
                    <a:pt x="187" y="902"/>
                  </a:lnTo>
                  <a:lnTo>
                    <a:pt x="189" y="901"/>
                  </a:lnTo>
                  <a:lnTo>
                    <a:pt x="191" y="899"/>
                  </a:lnTo>
                  <a:lnTo>
                    <a:pt x="193" y="897"/>
                  </a:lnTo>
                  <a:lnTo>
                    <a:pt x="194" y="895"/>
                  </a:lnTo>
                  <a:lnTo>
                    <a:pt x="195" y="891"/>
                  </a:lnTo>
                  <a:lnTo>
                    <a:pt x="195" y="888"/>
                  </a:lnTo>
                  <a:lnTo>
                    <a:pt x="195" y="15"/>
                  </a:lnTo>
                  <a:lnTo>
                    <a:pt x="195" y="12"/>
                  </a:lnTo>
                  <a:lnTo>
                    <a:pt x="194" y="10"/>
                  </a:lnTo>
                  <a:lnTo>
                    <a:pt x="193" y="6"/>
                  </a:lnTo>
                  <a:lnTo>
                    <a:pt x="191" y="4"/>
                  </a:lnTo>
                  <a:lnTo>
                    <a:pt x="189" y="2"/>
                  </a:lnTo>
                  <a:lnTo>
                    <a:pt x="187" y="1"/>
                  </a:lnTo>
                  <a:lnTo>
                    <a:pt x="183" y="0"/>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2"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10247928" y="2303513"/>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Chart 5"/>
          <p:cNvGraphicFramePr/>
          <p:nvPr>
            <p:extLst>
              <p:ext uri="{D42A27DB-BD31-4B8C-83A1-F6EECF244321}">
                <p14:modId xmlns:p14="http://schemas.microsoft.com/office/powerpoint/2010/main" val="1930134190"/>
              </p:ext>
            </p:extLst>
          </p:nvPr>
        </p:nvGraphicFramePr>
        <p:xfrm>
          <a:off x="498765" y="719665"/>
          <a:ext cx="5284331" cy="57808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92936" y="100121"/>
            <a:ext cx="7428637" cy="461665"/>
          </a:xfrm>
          <a:prstGeom prst="rect">
            <a:avLst/>
          </a:prstGeom>
        </p:spPr>
        <p:txBody>
          <a:bodyPr wrap="none">
            <a:spAutoFit/>
          </a:bodyPr>
          <a:lstStyle/>
          <a:p>
            <a:r>
              <a:rPr lang="en-US" sz="2400" dirty="0">
                <a:latin typeface="Century Gothic" panose="020B0502020202020204" pitchFamily="34" charset="0"/>
              </a:rPr>
              <a:t> Funding Stream Progress &amp; Industry Percentages</a:t>
            </a:r>
          </a:p>
        </p:txBody>
      </p:sp>
      <p:graphicFrame>
        <p:nvGraphicFramePr>
          <p:cNvPr id="5" name="Chart 4"/>
          <p:cNvGraphicFramePr/>
          <p:nvPr>
            <p:extLst>
              <p:ext uri="{D42A27DB-BD31-4B8C-83A1-F6EECF244321}">
                <p14:modId xmlns:p14="http://schemas.microsoft.com/office/powerpoint/2010/main" val="2242825576"/>
              </p:ext>
            </p:extLst>
          </p:nvPr>
        </p:nvGraphicFramePr>
        <p:xfrm>
          <a:off x="6578294" y="719666"/>
          <a:ext cx="5243592" cy="5418667"/>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6096000" y="719665"/>
            <a:ext cx="0" cy="588640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56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225640" y="522898"/>
            <a:ext cx="3966360"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Business Solutions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flipV="1">
            <a:off x="93306" y="513951"/>
            <a:ext cx="3787646" cy="894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p:cNvSpPr txBox="1"/>
          <p:nvPr/>
        </p:nvSpPr>
        <p:spPr>
          <a:xfrm>
            <a:off x="6606074" y="1362269"/>
            <a:ext cx="4935894" cy="369332"/>
          </a:xfrm>
          <a:prstGeom prst="rect">
            <a:avLst/>
          </a:prstGeom>
          <a:noFill/>
        </p:spPr>
        <p:txBody>
          <a:bodyPr wrap="square" rtlCol="0">
            <a:spAutoFit/>
          </a:bodyPr>
          <a:lstStyle/>
          <a:p>
            <a:pPr algn="ctr"/>
            <a:r>
              <a:rPr lang="en-US" dirty="0"/>
              <a:t>	</a:t>
            </a:r>
          </a:p>
        </p:txBody>
      </p:sp>
      <p:graphicFrame>
        <p:nvGraphicFramePr>
          <p:cNvPr id="17" name="Diagram 16"/>
          <p:cNvGraphicFramePr/>
          <p:nvPr>
            <p:extLst>
              <p:ext uri="{D42A27DB-BD31-4B8C-83A1-F6EECF244321}">
                <p14:modId xmlns:p14="http://schemas.microsoft.com/office/powerpoint/2010/main" val="417339964"/>
              </p:ext>
            </p:extLst>
          </p:nvPr>
        </p:nvGraphicFramePr>
        <p:xfrm>
          <a:off x="501779" y="846350"/>
          <a:ext cx="5301862" cy="526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8" name="Chart 47"/>
          <p:cNvGraphicFramePr/>
          <p:nvPr>
            <p:extLst>
              <p:ext uri="{D42A27DB-BD31-4B8C-83A1-F6EECF244321}">
                <p14:modId xmlns:p14="http://schemas.microsoft.com/office/powerpoint/2010/main" val="1124476622"/>
              </p:ext>
            </p:extLst>
          </p:nvPr>
        </p:nvGraphicFramePr>
        <p:xfrm>
          <a:off x="6496752" y="896702"/>
          <a:ext cx="5357326" cy="522763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0480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225640" y="522898"/>
            <a:ext cx="3966360"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Social Media Data &amp; Success Story</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flipV="1">
            <a:off x="93306" y="513951"/>
            <a:ext cx="3787646" cy="894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p:cNvSpPr txBox="1"/>
          <p:nvPr/>
        </p:nvSpPr>
        <p:spPr>
          <a:xfrm>
            <a:off x="6606074" y="1362269"/>
            <a:ext cx="4935894" cy="369332"/>
          </a:xfrm>
          <a:prstGeom prst="rect">
            <a:avLst/>
          </a:prstGeom>
          <a:noFill/>
        </p:spPr>
        <p:txBody>
          <a:bodyPr wrap="square" rtlCol="0">
            <a:spAutoFit/>
          </a:bodyPr>
          <a:lstStyle/>
          <a:p>
            <a:pPr algn="ctr"/>
            <a:r>
              <a:rPr lang="en-US" dirty="0"/>
              <a:t>	</a:t>
            </a:r>
          </a:p>
        </p:txBody>
      </p:sp>
      <p:sp>
        <p:nvSpPr>
          <p:cNvPr id="2" name="Rounded Rectangular Callout 1"/>
          <p:cNvSpPr/>
          <p:nvPr/>
        </p:nvSpPr>
        <p:spPr>
          <a:xfrm>
            <a:off x="353025" y="914420"/>
            <a:ext cx="3517385" cy="2379772"/>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650032" y="1283790"/>
            <a:ext cx="2982163" cy="1200329"/>
          </a:xfrm>
          <a:prstGeom prst="rect">
            <a:avLst/>
          </a:prstGeom>
          <a:noFill/>
        </p:spPr>
        <p:txBody>
          <a:bodyPr wrap="square" rtlCol="0">
            <a:spAutoFit/>
          </a:bodyPr>
          <a:lstStyle/>
          <a:p>
            <a:pPr algn="ctr"/>
            <a:r>
              <a:rPr lang="en-US" sz="2400" dirty="0">
                <a:solidFill>
                  <a:schemeClr val="bg1"/>
                </a:solidFill>
              </a:rPr>
              <a:t>26 Posts </a:t>
            </a:r>
          </a:p>
          <a:p>
            <a:pPr algn="ctr"/>
            <a:endParaRPr lang="en-US" sz="2400" dirty="0">
              <a:solidFill>
                <a:schemeClr val="bg1"/>
              </a:solidFill>
            </a:endParaRPr>
          </a:p>
          <a:p>
            <a:pPr algn="ctr"/>
            <a:r>
              <a:rPr lang="en-US" sz="2400" dirty="0">
                <a:solidFill>
                  <a:schemeClr val="bg1"/>
                </a:solidFill>
              </a:rPr>
              <a:t>21 Facebook Likes</a:t>
            </a:r>
          </a:p>
        </p:txBody>
      </p:sp>
      <p:sp>
        <p:nvSpPr>
          <p:cNvPr id="22" name="TextBox 21"/>
          <p:cNvSpPr txBox="1"/>
          <p:nvPr/>
        </p:nvSpPr>
        <p:spPr>
          <a:xfrm>
            <a:off x="7765046" y="1048911"/>
            <a:ext cx="3517641" cy="369332"/>
          </a:xfrm>
          <a:prstGeom prst="rect">
            <a:avLst/>
          </a:prstGeom>
          <a:noFill/>
        </p:spPr>
        <p:txBody>
          <a:bodyPr wrap="square" rtlCol="0">
            <a:spAutoFit/>
          </a:bodyPr>
          <a:lstStyle/>
          <a:p>
            <a:pPr algn="ctr"/>
            <a:r>
              <a:rPr lang="en-US" dirty="0"/>
              <a:t>Success Story	</a:t>
            </a:r>
          </a:p>
        </p:txBody>
      </p:sp>
      <p:sp>
        <p:nvSpPr>
          <p:cNvPr id="13" name="TextBox 12">
            <a:extLst>
              <a:ext uri="{FF2B5EF4-FFF2-40B4-BE49-F238E27FC236}">
                <a16:creationId xmlns:a16="http://schemas.microsoft.com/office/drawing/2014/main" id="{938E0FD7-D86B-FD83-452E-22ADF23DB919}"/>
              </a:ext>
            </a:extLst>
          </p:cNvPr>
          <p:cNvSpPr txBox="1"/>
          <p:nvPr/>
        </p:nvSpPr>
        <p:spPr>
          <a:xfrm>
            <a:off x="2756993" y="3514562"/>
            <a:ext cx="2679215" cy="369332"/>
          </a:xfrm>
          <a:prstGeom prst="rect">
            <a:avLst/>
          </a:prstGeom>
          <a:noFill/>
        </p:spPr>
        <p:txBody>
          <a:bodyPr wrap="square" rtlCol="0">
            <a:spAutoFit/>
          </a:bodyPr>
          <a:lstStyle/>
          <a:p>
            <a:r>
              <a:rPr lang="en-US" dirty="0"/>
              <a:t>Social Media Spotlight</a:t>
            </a:r>
          </a:p>
        </p:txBody>
      </p:sp>
      <p:sp>
        <p:nvSpPr>
          <p:cNvPr id="9" name="TextBox 8">
            <a:extLst>
              <a:ext uri="{FF2B5EF4-FFF2-40B4-BE49-F238E27FC236}">
                <a16:creationId xmlns:a16="http://schemas.microsoft.com/office/drawing/2014/main" id="{73FBA4D4-D08D-7CFA-3DBE-629A840D516D}"/>
              </a:ext>
            </a:extLst>
          </p:cNvPr>
          <p:cNvSpPr txBox="1"/>
          <p:nvPr/>
        </p:nvSpPr>
        <p:spPr>
          <a:xfrm>
            <a:off x="5072650" y="2906689"/>
            <a:ext cx="1812173" cy="369332"/>
          </a:xfrm>
          <a:prstGeom prst="rect">
            <a:avLst/>
          </a:prstGeom>
          <a:noFill/>
        </p:spPr>
        <p:txBody>
          <a:bodyPr wrap="square" rtlCol="0">
            <a:spAutoFit/>
          </a:bodyPr>
          <a:lstStyle/>
          <a:p>
            <a:r>
              <a:rPr lang="en-US" dirty="0"/>
              <a:t>Willie Wilson III</a:t>
            </a:r>
          </a:p>
        </p:txBody>
      </p:sp>
      <p:sp>
        <p:nvSpPr>
          <p:cNvPr id="15" name="TextBox 14">
            <a:extLst>
              <a:ext uri="{FF2B5EF4-FFF2-40B4-BE49-F238E27FC236}">
                <a16:creationId xmlns:a16="http://schemas.microsoft.com/office/drawing/2014/main" id="{48DBC47E-78F9-FCB5-9002-94A32D97F112}"/>
              </a:ext>
            </a:extLst>
          </p:cNvPr>
          <p:cNvSpPr txBox="1"/>
          <p:nvPr/>
        </p:nvSpPr>
        <p:spPr>
          <a:xfrm>
            <a:off x="7243914" y="1418243"/>
            <a:ext cx="4719486" cy="5478423"/>
          </a:xfrm>
          <a:prstGeom prst="rect">
            <a:avLst/>
          </a:prstGeom>
          <a:noFill/>
        </p:spPr>
        <p:txBody>
          <a:bodyPr wrap="square" rtlCol="0">
            <a:spAutoFit/>
          </a:bodyPr>
          <a:lstStyle/>
          <a:p>
            <a:r>
              <a:rPr lang="en-US" sz="1250" dirty="0"/>
              <a:t>Willie visited his local SC Works Center to become a Commercial Truck Driver and was seeking assistance with his schooling. He was not working at this time and had heard great things about the Workforce Innovation Opportunity Act (WIOA). He wanted to secure a steady income and obtain a Commercial Driving License (CDL) certification. </a:t>
            </a:r>
          </a:p>
          <a:p>
            <a:endParaRPr lang="en-US" sz="1250" dirty="0"/>
          </a:p>
          <a:p>
            <a:r>
              <a:rPr lang="en-US" sz="1250" dirty="0"/>
              <a:t>Willie was determined eligible as an Adult under WIOA at the Cherokee SC Works Office. He was enrolled in the WIOA program on 11/23/2021. He entered the program in search of a career path in the trucking industry to have financial stability and growth. Upon enrollment in the WIOA program, Willie worked closely with the Talent Development Specialist (TDS) to identify barriers, prioritize needs, and strategize a way to move forward. He completed the WIN testing and obtained a Gold score. He was enrolled for the CDL program on February 22nd, 2022, at Truck Driver Institute. Willie was approved for tuition cost and support services for transportation to Truck Driver Institute.</a:t>
            </a:r>
          </a:p>
          <a:p>
            <a:endParaRPr lang="en-US" sz="1250" dirty="0"/>
          </a:p>
          <a:p>
            <a:r>
              <a:rPr lang="en-US" sz="1250" dirty="0"/>
              <a:t>Willie successfully completed the CDL training at TDI on March 11th, 2022, and obtained a CDL certification. He showed a constant sense of responsibility, commitment, and a desire to improve during his participation in the WIOA program. He accepted a full-time position at Paschall Truck Lines, Inc. as an over-the-road truck driver with a weekly salary of $1000. Willie was grateful for the available resources through WIOA, which allowed him to reach his goal in obtaining his Commercial Driver’s License and full-time employment in the trucking industry. </a:t>
            </a:r>
          </a:p>
        </p:txBody>
      </p:sp>
      <p:pic>
        <p:nvPicPr>
          <p:cNvPr id="6" name="Picture 5">
            <a:extLst>
              <a:ext uri="{FF2B5EF4-FFF2-40B4-BE49-F238E27FC236}">
                <a16:creationId xmlns:a16="http://schemas.microsoft.com/office/drawing/2014/main" id="{E55EE775-0B6D-D3C6-30B5-A6187004078B}"/>
              </a:ext>
            </a:extLst>
          </p:cNvPr>
          <p:cNvPicPr>
            <a:picLocks noChangeAspect="1"/>
          </p:cNvPicPr>
          <p:nvPr/>
        </p:nvPicPr>
        <p:blipFill>
          <a:blip r:embed="rId3"/>
          <a:stretch>
            <a:fillRect/>
          </a:stretch>
        </p:blipFill>
        <p:spPr>
          <a:xfrm>
            <a:off x="4871041" y="860865"/>
            <a:ext cx="2121201" cy="1954120"/>
          </a:xfrm>
          <a:prstGeom prst="rect">
            <a:avLst/>
          </a:prstGeom>
        </p:spPr>
      </p:pic>
      <p:pic>
        <p:nvPicPr>
          <p:cNvPr id="10" name="Picture 9">
            <a:extLst>
              <a:ext uri="{FF2B5EF4-FFF2-40B4-BE49-F238E27FC236}">
                <a16:creationId xmlns:a16="http://schemas.microsoft.com/office/drawing/2014/main" id="{8FC88C20-4B8F-0B38-FCD3-FE06EA832375}"/>
              </a:ext>
            </a:extLst>
          </p:cNvPr>
          <p:cNvPicPr>
            <a:picLocks noChangeAspect="1"/>
          </p:cNvPicPr>
          <p:nvPr/>
        </p:nvPicPr>
        <p:blipFill rotWithShape="1">
          <a:blip r:embed="rId4"/>
          <a:srcRect b="9328"/>
          <a:stretch/>
        </p:blipFill>
        <p:spPr>
          <a:xfrm>
            <a:off x="2040835" y="3929511"/>
            <a:ext cx="3686733" cy="2827034"/>
          </a:xfrm>
          <a:prstGeom prst="rect">
            <a:avLst/>
          </a:prstGeom>
        </p:spPr>
      </p:pic>
    </p:spTree>
    <p:extLst>
      <p:ext uri="{BB962C8B-B14F-4D97-AF65-F5344CB8AC3E}">
        <p14:creationId xmlns:p14="http://schemas.microsoft.com/office/powerpoint/2010/main" val="416255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A588A72A-976E-478A-9DD3-765AB3ED4CD0}"/>
              </a:ext>
            </a:extLst>
          </p:cNvPr>
          <p:cNvSpPr>
            <a:spLocks noGrp="1"/>
          </p:cNvSpPr>
          <p:nvPr>
            <p:ph type="title" idx="4294967295"/>
          </p:nvPr>
        </p:nvSpPr>
        <p:spPr>
          <a:xfrm>
            <a:off x="0" y="365125"/>
            <a:ext cx="10515600" cy="1325563"/>
          </a:xfrm>
        </p:spPr>
        <p:txBody>
          <a:bodyPr/>
          <a:lstStyle/>
          <a:p>
            <a:r>
              <a:rPr lang="en-US" dirty="0"/>
              <a:t>Project analysis slide 8</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75000"/>
                    <a:lumOff val="25000"/>
                  </a:schemeClr>
                </a:solidFill>
              </a:rPr>
              <a:t>Community Outreach</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249362" y="775557"/>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8</a:t>
            </a:r>
          </a:p>
        </p:txBody>
      </p:sp>
      <p:sp>
        <p:nvSpPr>
          <p:cNvPr id="10" name="Oval 9">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5187078" y="775557"/>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2" name="Oval 11">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9355137" y="775557"/>
            <a:ext cx="1587500" cy="1587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5" name="TextBox 14"/>
          <p:cNvSpPr txBox="1"/>
          <p:nvPr/>
        </p:nvSpPr>
        <p:spPr>
          <a:xfrm>
            <a:off x="494522" y="2889630"/>
            <a:ext cx="3517641" cy="369332"/>
          </a:xfrm>
          <a:prstGeom prst="rect">
            <a:avLst/>
          </a:prstGeom>
          <a:noFill/>
        </p:spPr>
        <p:txBody>
          <a:bodyPr wrap="square" rtlCol="0">
            <a:spAutoFit/>
          </a:bodyPr>
          <a:lstStyle/>
          <a:p>
            <a:pPr algn="ctr"/>
            <a:r>
              <a:rPr lang="en-US" dirty="0"/>
              <a:t>Event Highlights	</a:t>
            </a:r>
          </a:p>
        </p:txBody>
      </p:sp>
      <p:sp>
        <p:nvSpPr>
          <p:cNvPr id="16" name="TextBox 15"/>
          <p:cNvSpPr txBox="1"/>
          <p:nvPr/>
        </p:nvSpPr>
        <p:spPr>
          <a:xfrm>
            <a:off x="4337178" y="2925058"/>
            <a:ext cx="3517641" cy="369332"/>
          </a:xfrm>
          <a:prstGeom prst="rect">
            <a:avLst/>
          </a:prstGeom>
          <a:noFill/>
        </p:spPr>
        <p:txBody>
          <a:bodyPr wrap="square" rtlCol="0">
            <a:spAutoFit/>
          </a:bodyPr>
          <a:lstStyle/>
          <a:p>
            <a:pPr algn="ctr"/>
            <a:r>
              <a:rPr lang="en-US" dirty="0"/>
              <a:t>Event Highlights	</a:t>
            </a:r>
          </a:p>
        </p:txBody>
      </p:sp>
      <p:sp>
        <p:nvSpPr>
          <p:cNvPr id="17" name="TextBox 16"/>
          <p:cNvSpPr txBox="1"/>
          <p:nvPr/>
        </p:nvSpPr>
        <p:spPr>
          <a:xfrm>
            <a:off x="8390066" y="2927321"/>
            <a:ext cx="3517641" cy="369332"/>
          </a:xfrm>
          <a:prstGeom prst="rect">
            <a:avLst/>
          </a:prstGeom>
          <a:noFill/>
        </p:spPr>
        <p:txBody>
          <a:bodyPr wrap="square" rtlCol="0">
            <a:spAutoFit/>
          </a:bodyPr>
          <a:lstStyle/>
          <a:p>
            <a:pPr algn="ctr"/>
            <a:r>
              <a:rPr lang="en-US" dirty="0"/>
              <a:t>Event Highlights	</a:t>
            </a:r>
          </a:p>
        </p:txBody>
      </p:sp>
      <p:sp>
        <p:nvSpPr>
          <p:cNvPr id="18" name="TextBox 17"/>
          <p:cNvSpPr txBox="1"/>
          <p:nvPr/>
        </p:nvSpPr>
        <p:spPr>
          <a:xfrm>
            <a:off x="1466460" y="948421"/>
            <a:ext cx="1573764" cy="369332"/>
          </a:xfrm>
          <a:prstGeom prst="rect">
            <a:avLst/>
          </a:prstGeom>
          <a:noFill/>
        </p:spPr>
        <p:txBody>
          <a:bodyPr wrap="square" rtlCol="0">
            <a:spAutoFit/>
          </a:bodyPr>
          <a:lstStyle/>
          <a:p>
            <a:pPr algn="ctr"/>
            <a:r>
              <a:rPr lang="en-US" dirty="0"/>
              <a:t>Union	</a:t>
            </a:r>
          </a:p>
        </p:txBody>
      </p:sp>
      <p:sp>
        <p:nvSpPr>
          <p:cNvPr id="19" name="TextBox 18"/>
          <p:cNvSpPr txBox="1"/>
          <p:nvPr/>
        </p:nvSpPr>
        <p:spPr>
          <a:xfrm>
            <a:off x="5173342" y="983311"/>
            <a:ext cx="1573764" cy="369332"/>
          </a:xfrm>
          <a:prstGeom prst="rect">
            <a:avLst/>
          </a:prstGeom>
          <a:noFill/>
        </p:spPr>
        <p:txBody>
          <a:bodyPr wrap="square" rtlCol="0">
            <a:spAutoFit/>
          </a:bodyPr>
          <a:lstStyle/>
          <a:p>
            <a:pPr algn="ctr"/>
            <a:r>
              <a:rPr lang="en-US" dirty="0"/>
              <a:t>Spartanburg</a:t>
            </a:r>
          </a:p>
        </p:txBody>
      </p:sp>
      <p:sp>
        <p:nvSpPr>
          <p:cNvPr id="20" name="TextBox 19"/>
          <p:cNvSpPr txBox="1"/>
          <p:nvPr/>
        </p:nvSpPr>
        <p:spPr>
          <a:xfrm>
            <a:off x="9368873" y="946033"/>
            <a:ext cx="1573764" cy="369332"/>
          </a:xfrm>
          <a:prstGeom prst="rect">
            <a:avLst/>
          </a:prstGeom>
          <a:noFill/>
        </p:spPr>
        <p:txBody>
          <a:bodyPr wrap="square" rtlCol="0">
            <a:spAutoFit/>
          </a:bodyPr>
          <a:lstStyle/>
          <a:p>
            <a:pPr algn="ctr"/>
            <a:r>
              <a:rPr lang="en-US" dirty="0"/>
              <a:t>Cherokee	</a:t>
            </a:r>
          </a:p>
        </p:txBody>
      </p:sp>
      <p:sp>
        <p:nvSpPr>
          <p:cNvPr id="2" name="TextBox 1">
            <a:extLst>
              <a:ext uri="{FF2B5EF4-FFF2-40B4-BE49-F238E27FC236}">
                <a16:creationId xmlns:a16="http://schemas.microsoft.com/office/drawing/2014/main" id="{B965B84B-51CD-AB1F-DE99-B723BC4C5581}"/>
              </a:ext>
            </a:extLst>
          </p:cNvPr>
          <p:cNvSpPr txBox="1"/>
          <p:nvPr/>
        </p:nvSpPr>
        <p:spPr>
          <a:xfrm>
            <a:off x="8390066" y="3294390"/>
            <a:ext cx="3517641" cy="2893100"/>
          </a:xfrm>
          <a:prstGeom prst="rect">
            <a:avLst/>
          </a:prstGeom>
          <a:noFill/>
        </p:spPr>
        <p:txBody>
          <a:bodyPr wrap="square" rtlCol="0">
            <a:spAutoFit/>
          </a:bodyPr>
          <a:lstStyle/>
          <a:p>
            <a:r>
              <a:rPr lang="en-US" sz="1400" dirty="0"/>
              <a:t>Kenneth attended the Facilitator Community of Practice for all Equus Facilitators nationwide. Information was shared on designing workshops &amp; engagement strategies for virtual learning.</a:t>
            </a:r>
          </a:p>
          <a:p>
            <a:endParaRPr lang="en-US" sz="1400" dirty="0"/>
          </a:p>
          <a:p>
            <a:r>
              <a:rPr lang="en-US" sz="1400" dirty="0"/>
              <a:t>Kenneth attended a presentation at Goodwill to learn about the impact of e-commerce on current programs offered by Goodwill. </a:t>
            </a:r>
          </a:p>
          <a:p>
            <a:endParaRPr lang="en-US" sz="1400" dirty="0"/>
          </a:p>
          <a:p>
            <a:r>
              <a:rPr lang="en-US" sz="1400" dirty="0"/>
              <a:t>Mary Beth met with BDAG to continue the discussion on helping disabled persons find work.</a:t>
            </a:r>
          </a:p>
        </p:txBody>
      </p:sp>
      <p:sp>
        <p:nvSpPr>
          <p:cNvPr id="3" name="TextBox 2">
            <a:extLst>
              <a:ext uri="{FF2B5EF4-FFF2-40B4-BE49-F238E27FC236}">
                <a16:creationId xmlns:a16="http://schemas.microsoft.com/office/drawing/2014/main" id="{EF641FA1-5FDB-F9CF-19E5-6F9B6BBD62E8}"/>
              </a:ext>
            </a:extLst>
          </p:cNvPr>
          <p:cNvSpPr txBox="1"/>
          <p:nvPr/>
        </p:nvSpPr>
        <p:spPr>
          <a:xfrm>
            <a:off x="4337179" y="3296653"/>
            <a:ext cx="3517641" cy="3708708"/>
          </a:xfrm>
          <a:prstGeom prst="rect">
            <a:avLst/>
          </a:prstGeom>
          <a:noFill/>
        </p:spPr>
        <p:txBody>
          <a:bodyPr wrap="square" rtlCol="0">
            <a:spAutoFit/>
          </a:bodyPr>
          <a:lstStyle/>
          <a:p>
            <a:r>
              <a:rPr lang="en-US" sz="1400" dirty="0"/>
              <a:t>Kenneth provided a Career Readiness Workshop Day to the participants in the Manufirst program at Tyger River Correctional Facility. </a:t>
            </a:r>
          </a:p>
          <a:p>
            <a:endParaRPr lang="en-US" sz="1300" dirty="0"/>
          </a:p>
          <a:p>
            <a:r>
              <a:rPr lang="en-US" sz="1400" dirty="0"/>
              <a:t>Jocelyn &amp; Meika attended the Commercial Driving Academy 4</a:t>
            </a:r>
            <a:r>
              <a:rPr lang="en-US" sz="1400" baseline="30000" dirty="0"/>
              <a:t>th</a:t>
            </a:r>
            <a:r>
              <a:rPr lang="en-US" sz="1400" dirty="0"/>
              <a:t> of July BBQ.</a:t>
            </a:r>
          </a:p>
          <a:p>
            <a:endParaRPr lang="en-US" sz="1400" dirty="0"/>
          </a:p>
          <a:p>
            <a:r>
              <a:rPr lang="en-US" sz="1400" dirty="0"/>
              <a:t>Nakesia visited at Bommer Industries to provide information about the WIOA program &amp; SC Works services.</a:t>
            </a:r>
          </a:p>
          <a:p>
            <a:endParaRPr lang="en-US" sz="1400" dirty="0"/>
          </a:p>
          <a:p>
            <a:r>
              <a:rPr lang="en-US" sz="1400" dirty="0"/>
              <a:t>Kenneth led the Upstate Community Partner Meeting and  many staff &amp; partners attended.</a:t>
            </a:r>
          </a:p>
          <a:p>
            <a:endParaRPr lang="en-US" sz="1300" dirty="0"/>
          </a:p>
          <a:p>
            <a:endParaRPr lang="en-US" sz="1300" dirty="0"/>
          </a:p>
        </p:txBody>
      </p:sp>
      <p:sp>
        <p:nvSpPr>
          <p:cNvPr id="4" name="TextBox 3">
            <a:extLst>
              <a:ext uri="{FF2B5EF4-FFF2-40B4-BE49-F238E27FC236}">
                <a16:creationId xmlns:a16="http://schemas.microsoft.com/office/drawing/2014/main" id="{5C8A2E3F-69E8-FF13-FF8A-D1581F73BD3D}"/>
              </a:ext>
            </a:extLst>
          </p:cNvPr>
          <p:cNvSpPr txBox="1"/>
          <p:nvPr/>
        </p:nvSpPr>
        <p:spPr>
          <a:xfrm>
            <a:off x="494522" y="3258962"/>
            <a:ext cx="3517641" cy="2492990"/>
          </a:xfrm>
          <a:prstGeom prst="rect">
            <a:avLst/>
          </a:prstGeom>
          <a:noFill/>
        </p:spPr>
        <p:txBody>
          <a:bodyPr wrap="square" rtlCol="0">
            <a:spAutoFit/>
          </a:bodyPr>
          <a:lstStyle/>
          <a:p>
            <a:r>
              <a:rPr lang="en-US" sz="1400" dirty="0"/>
              <a:t>Kenneth visited the Goodwill Job Connection in Union to network with Diane regarding SC Works services.</a:t>
            </a:r>
          </a:p>
          <a:p>
            <a:endParaRPr lang="en-US" sz="1600" dirty="0"/>
          </a:p>
          <a:p>
            <a:r>
              <a:rPr lang="en-US" sz="1400" dirty="0"/>
              <a:t>Nikki attended the Jacket Camp for rising 9</a:t>
            </a:r>
            <a:r>
              <a:rPr lang="en-US" sz="1400" baseline="30000" dirty="0"/>
              <a:t>th</a:t>
            </a:r>
            <a:r>
              <a:rPr lang="en-US" sz="1400" dirty="0"/>
              <a:t> graders and discussed the services provided by SC Works &amp; the WIOA program. She also received LMI specific to Union county &amp; ONET: My Next Move.</a:t>
            </a:r>
          </a:p>
          <a:p>
            <a:endParaRPr lang="en-US" sz="1400" dirty="0"/>
          </a:p>
          <a:p>
            <a:endParaRPr lang="en-US" sz="1400" dirty="0"/>
          </a:p>
        </p:txBody>
      </p:sp>
    </p:spTree>
    <p:extLst>
      <p:ext uri="{BB962C8B-B14F-4D97-AF65-F5344CB8AC3E}">
        <p14:creationId xmlns:p14="http://schemas.microsoft.com/office/powerpoint/2010/main" val="258326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bg2">
              <a:lumMod val="50000"/>
            </a:schemeClr>
          </a:fgClr>
          <a:bgClr>
            <a:schemeClr val="tx2">
              <a:lumMod val="60000"/>
              <a:lumOff val="4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325258" y="1544068"/>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2930403"/>
            <a:ext cx="9144000" cy="997196"/>
          </a:xfrm>
        </p:spPr>
        <p:txBody>
          <a:bodyPr lIns="0" tIns="0" rIns="0" bIns="0" anchor="ctr">
            <a:spAutoFit/>
          </a:bodyPr>
          <a:lstStyle/>
          <a:p>
            <a:r>
              <a:rPr lang="en-US" sz="7200" b="1" dirty="0">
                <a:solidFill>
                  <a:schemeClr val="bg1"/>
                </a:solidFill>
              </a:rPr>
              <a:t>Thank You</a:t>
            </a:r>
            <a:endParaRPr lang="en-US" sz="7200" dirty="0">
              <a:solidFill>
                <a:schemeClr val="accent4"/>
              </a:solidFill>
            </a:endParaRPr>
          </a:p>
        </p:txBody>
      </p:sp>
    </p:spTree>
    <p:extLst>
      <p:ext uri="{BB962C8B-B14F-4D97-AF65-F5344CB8AC3E}">
        <p14:creationId xmlns:p14="http://schemas.microsoft.com/office/powerpoint/2010/main" val="1923038163"/>
      </p:ext>
    </p:extLst>
  </p:cSld>
  <p:clrMapOvr>
    <a:masterClrMapping/>
  </p:clrMapOvr>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09EDA-869E-4BE5-AE5D-B898C584B6FF}">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2FD05317-60D6-4B3A-8545-888496D1A8EC}">
  <ds:schemaRefs>
    <ds:schemaRef ds:uri="http://schemas.microsoft.com/sharepoint/v3/contenttype/forms"/>
  </ds:schemaRefs>
</ds:datastoreItem>
</file>

<file path=customXml/itemProps3.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analysis, from 24Slides</Template>
  <TotalTime>0</TotalTime>
  <Words>802</Words>
  <Application>Microsoft Office PowerPoint</Application>
  <PresentationFormat>Widescreen</PresentationFormat>
  <Paragraphs>124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Segoe UI Light</vt:lpstr>
      <vt:lpstr>Office Theme</vt:lpstr>
      <vt:lpstr>Just in Time  Greater Upstate  Spartanburg, Cherokee &amp; Union PY 22 Issue 1 July 2022 </vt:lpstr>
      <vt:lpstr>Project analysis slide 4</vt:lpstr>
      <vt:lpstr>Project analysis slide 8</vt:lpstr>
      <vt:lpstr>Project analysis slide 2</vt:lpstr>
      <vt:lpstr>Project analysis slide 3</vt:lpstr>
      <vt:lpstr>Project analysis slide 2</vt:lpstr>
      <vt:lpstr>Project analysis slide 2</vt:lpstr>
      <vt:lpstr>Project analysis slide 8</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2022-04-12T19:22:33Z</dcterms:created>
  <dcterms:modified xsi:type="dcterms:W3CDTF">2022-08-08T13:21:34Z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