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4"/>
  </p:notesMasterIdLst>
  <p:handoutMasterIdLst>
    <p:handoutMasterId r:id="rId15"/>
  </p:handoutMasterIdLst>
  <p:sldIdLst>
    <p:sldId id="256" r:id="rId5"/>
    <p:sldId id="278" r:id="rId6"/>
    <p:sldId id="283" r:id="rId7"/>
    <p:sldId id="276" r:id="rId8"/>
    <p:sldId id="277" r:id="rId9"/>
    <p:sldId id="286" r:id="rId10"/>
    <p:sldId id="288" r:id="rId11"/>
    <p:sldId id="287" r:id="rId12"/>
    <p:sldId id="28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EC88F31-E89E-4349-A658-A402BCE1C923}">
          <p14:sldIdLst>
            <p14:sldId id="256"/>
            <p14:sldId id="278"/>
            <p14:sldId id="283"/>
          </p14:sldIdLst>
        </p14:section>
        <p14:section name="Untitled Section" id="{040F005D-F99A-466C-8BBF-45862C7533B4}">
          <p14:sldIdLst>
            <p14:sldId id="276"/>
            <p14:sldId id="277"/>
            <p14:sldId id="286"/>
            <p14:sldId id="288"/>
            <p14:sldId id="287"/>
            <p14:sldId id="285"/>
          </p14:sldIdLst>
        </p14:section>
      </p14:sectionLst>
    </p:ext>
    <p:ext uri="{EFAFB233-063F-42B5-8137-9DF3F51BA10A}">
      <p15:sldGuideLst xmlns:p15="http://schemas.microsoft.com/office/powerpoint/2012/main">
        <p15:guide id="1" orient="horz" pos="2328" userDrawn="1">
          <p15:clr>
            <a:srgbClr val="A4A3A4"/>
          </p15:clr>
        </p15:guide>
        <p15:guide id="2" pos="3864" userDrawn="1">
          <p15:clr>
            <a:srgbClr val="A4A3A4"/>
          </p15:clr>
        </p15:guide>
        <p15:guide id="3" pos="7512" userDrawn="1">
          <p15:clr>
            <a:srgbClr val="A4A3A4"/>
          </p15:clr>
        </p15:guide>
        <p15:guide id="4" pos="144" userDrawn="1">
          <p15:clr>
            <a:srgbClr val="A4A3A4"/>
          </p15:clr>
        </p15:guide>
        <p15:guide id="5" orient="horz" pos="624" userDrawn="1">
          <p15:clr>
            <a:srgbClr val="A4A3A4"/>
          </p15:clr>
        </p15:guide>
        <p15:guide id="6" orient="horz" pos="405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C13241-37C7-432B-ADC3-E7E7B70FC353}" v="68" dt="2022-10-06T20:10:11.1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52" autoAdjust="0"/>
  </p:normalViewPr>
  <p:slideViewPr>
    <p:cSldViewPr snapToGrid="0" showGuides="1">
      <p:cViewPr varScale="1">
        <p:scale>
          <a:sx n="74" d="100"/>
          <a:sy n="74" d="100"/>
        </p:scale>
        <p:origin x="340" y="56"/>
      </p:cViewPr>
      <p:guideLst>
        <p:guide orient="horz" pos="2328"/>
        <p:guide pos="3864"/>
        <p:guide pos="7512"/>
        <p:guide pos="144"/>
        <p:guide orient="horz" pos="624"/>
        <p:guide orient="horz" pos="4056"/>
      </p:guideLst>
    </p:cSldViewPr>
  </p:slideViewPr>
  <p:notesTextViewPr>
    <p:cViewPr>
      <p:scale>
        <a:sx n="1" d="1"/>
        <a:sy n="1" d="1"/>
      </p:scale>
      <p:origin x="0" y="0"/>
    </p:cViewPr>
  </p:notesTextViewPr>
  <p:notesViewPr>
    <p:cSldViewPr snapToGrid="0">
      <p:cViewPr varScale="1">
        <p:scale>
          <a:sx n="68" d="100"/>
          <a:sy n="68" d="100"/>
        </p:scale>
        <p:origin x="328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1994304980069587"/>
          <c:y val="2.0361150466840641E-2"/>
        </c:manualLayout>
      </c:layout>
      <c:overlay val="0"/>
      <c:spPr>
        <a:noFill/>
        <a:ln>
          <a:noFill/>
        </a:ln>
        <a:effectLst/>
      </c:spPr>
      <c:txPr>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Legacy In Action Surveys</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BBE1-4ECB-8967-62281091C70F}"/>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BBE1-4ECB-8967-62281091C70F}"/>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BBE1-4ECB-8967-62281091C70F}"/>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BBE1-4ECB-8967-62281091C70F}"/>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2"/>
                <c:pt idx="0">
                  <c:v>Satisfied</c:v>
                </c:pt>
                <c:pt idx="1">
                  <c:v>Unsatisfied</c:v>
                </c:pt>
              </c:strCache>
            </c:strRef>
          </c:cat>
          <c:val>
            <c:numRef>
              <c:f>Sheet1!$B$2:$B$5</c:f>
              <c:numCache>
                <c:formatCode>General</c:formatCode>
                <c:ptCount val="4"/>
                <c:pt idx="0">
                  <c:v>98</c:v>
                </c:pt>
                <c:pt idx="1">
                  <c:v>2</c:v>
                </c:pt>
              </c:numCache>
            </c:numRef>
          </c:val>
          <c:extLst>
            <c:ext xmlns:c16="http://schemas.microsoft.com/office/drawing/2014/chart" uri="{C3380CC4-5D6E-409C-BE32-E72D297353CC}">
              <c16:uniqueId val="{00000000-A426-4FEF-A4A4-5EB8A9232EE9}"/>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legendEntry>
        <c:idx val="2"/>
        <c:delete val="1"/>
      </c:legendEntry>
      <c:legendEntry>
        <c:idx val="3"/>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Enrollments Adult/DW</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2"/>
            </a:solidFill>
            <a:ln>
              <a:noFill/>
            </a:ln>
            <a:effectLst/>
          </c:spPr>
          <c:invertIfNegative val="0"/>
          <c:cat>
            <c:strRef>
              <c:f>Sheet1!$A$2:$A$3</c:f>
              <c:strCache>
                <c:ptCount val="2"/>
                <c:pt idx="0">
                  <c:v>Adult</c:v>
                </c:pt>
                <c:pt idx="1">
                  <c:v>Dislocated Worker</c:v>
                </c:pt>
              </c:strCache>
            </c:strRef>
          </c:cat>
          <c:val>
            <c:numRef>
              <c:f>Sheet1!$B$2:$B$3</c:f>
              <c:numCache>
                <c:formatCode>General</c:formatCode>
                <c:ptCount val="2"/>
                <c:pt idx="0">
                  <c:v>68</c:v>
                </c:pt>
                <c:pt idx="1">
                  <c:v>10</c:v>
                </c:pt>
              </c:numCache>
            </c:numRef>
          </c:val>
          <c:extLst>
            <c:ext xmlns:c16="http://schemas.microsoft.com/office/drawing/2014/chart" uri="{C3380CC4-5D6E-409C-BE32-E72D297353CC}">
              <c16:uniqueId val="{00000000-A327-444B-808F-574DA9D9BE59}"/>
            </c:ext>
          </c:extLst>
        </c:ser>
        <c:dLbls>
          <c:showLegendKey val="0"/>
          <c:showVal val="0"/>
          <c:showCatName val="0"/>
          <c:showSerName val="0"/>
          <c:showPercent val="0"/>
          <c:showBubbleSize val="0"/>
        </c:dLbls>
        <c:gapWidth val="219"/>
        <c:overlap val="-27"/>
        <c:axId val="320805824"/>
        <c:axId val="320801888"/>
      </c:barChart>
      <c:catAx>
        <c:axId val="320805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20801888"/>
        <c:crosses val="autoZero"/>
        <c:auto val="1"/>
        <c:lblAlgn val="ctr"/>
        <c:lblOffset val="100"/>
        <c:noMultiLvlLbl val="0"/>
      </c:catAx>
      <c:valAx>
        <c:axId val="3208018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208058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Fund  amount</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Sheet1!$A$2:$A$7</c:f>
              <c:strCache>
                <c:ptCount val="6"/>
                <c:pt idx="0">
                  <c:v>DWG-OJT</c:v>
                </c:pt>
                <c:pt idx="1">
                  <c:v>AD - OJT</c:v>
                </c:pt>
                <c:pt idx="2">
                  <c:v>DW-SS</c:v>
                </c:pt>
                <c:pt idx="3">
                  <c:v>DW-ITA</c:v>
                </c:pt>
                <c:pt idx="4">
                  <c:v>AD - SS</c:v>
                </c:pt>
                <c:pt idx="5">
                  <c:v>AD - ITA</c:v>
                </c:pt>
              </c:strCache>
            </c:strRef>
          </c:cat>
          <c:val>
            <c:numRef>
              <c:f>Sheet1!$B$2:$B$7</c:f>
              <c:numCache>
                <c:formatCode>#,##0</c:formatCode>
                <c:ptCount val="6"/>
                <c:pt idx="0">
                  <c:v>175000</c:v>
                </c:pt>
                <c:pt idx="1">
                  <c:v>45000</c:v>
                </c:pt>
                <c:pt idx="2">
                  <c:v>16458</c:v>
                </c:pt>
                <c:pt idx="3">
                  <c:v>85524</c:v>
                </c:pt>
                <c:pt idx="4">
                  <c:v>37760</c:v>
                </c:pt>
                <c:pt idx="5">
                  <c:v>149970</c:v>
                </c:pt>
              </c:numCache>
            </c:numRef>
          </c:val>
          <c:extLst>
            <c:ext xmlns:c16="http://schemas.microsoft.com/office/drawing/2014/chart" uri="{C3380CC4-5D6E-409C-BE32-E72D297353CC}">
              <c16:uniqueId val="{00000000-B99D-4C6E-A674-19E9848216AC}"/>
            </c:ext>
          </c:extLst>
        </c:ser>
        <c:ser>
          <c:idx val="1"/>
          <c:order val="1"/>
          <c:tx>
            <c:strRef>
              <c:f>Sheet1!$C$1</c:f>
              <c:strCache>
                <c:ptCount val="1"/>
                <c:pt idx="0">
                  <c:v>Obligated</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Sheet1!$A$2:$A$7</c:f>
              <c:strCache>
                <c:ptCount val="6"/>
                <c:pt idx="0">
                  <c:v>DWG-OJT</c:v>
                </c:pt>
                <c:pt idx="1">
                  <c:v>AD - OJT</c:v>
                </c:pt>
                <c:pt idx="2">
                  <c:v>DW-SS</c:v>
                </c:pt>
                <c:pt idx="3">
                  <c:v>DW-ITA</c:v>
                </c:pt>
                <c:pt idx="4">
                  <c:v>AD - SS</c:v>
                </c:pt>
                <c:pt idx="5">
                  <c:v>AD - ITA</c:v>
                </c:pt>
              </c:strCache>
            </c:strRef>
          </c:cat>
          <c:val>
            <c:numRef>
              <c:f>Sheet1!$C$2:$C$7</c:f>
              <c:numCache>
                <c:formatCode>#,##0</c:formatCode>
                <c:ptCount val="6"/>
                <c:pt idx="0">
                  <c:v>5011</c:v>
                </c:pt>
                <c:pt idx="1">
                  <c:v>4092</c:v>
                </c:pt>
                <c:pt idx="2">
                  <c:v>6442</c:v>
                </c:pt>
                <c:pt idx="3">
                  <c:v>22790</c:v>
                </c:pt>
                <c:pt idx="4">
                  <c:v>37738</c:v>
                </c:pt>
                <c:pt idx="5">
                  <c:v>148656</c:v>
                </c:pt>
              </c:numCache>
            </c:numRef>
          </c:val>
          <c:extLst>
            <c:ext xmlns:c16="http://schemas.microsoft.com/office/drawing/2014/chart" uri="{C3380CC4-5D6E-409C-BE32-E72D297353CC}">
              <c16:uniqueId val="{00000001-B99D-4C6E-A674-19E9848216AC}"/>
            </c:ext>
          </c:extLst>
        </c:ser>
        <c:ser>
          <c:idx val="2"/>
          <c:order val="2"/>
          <c:tx>
            <c:strRef>
              <c:f>Sheet1!$D$1</c:f>
              <c:strCache>
                <c:ptCount val="1"/>
                <c:pt idx="0">
                  <c:v>Remaining</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Sheet1!$A$2:$A$7</c:f>
              <c:strCache>
                <c:ptCount val="6"/>
                <c:pt idx="0">
                  <c:v>DWG-OJT</c:v>
                </c:pt>
                <c:pt idx="1">
                  <c:v>AD - OJT</c:v>
                </c:pt>
                <c:pt idx="2">
                  <c:v>DW-SS</c:v>
                </c:pt>
                <c:pt idx="3">
                  <c:v>DW-ITA</c:v>
                </c:pt>
                <c:pt idx="4">
                  <c:v>AD - SS</c:v>
                </c:pt>
                <c:pt idx="5">
                  <c:v>AD - ITA</c:v>
                </c:pt>
              </c:strCache>
            </c:strRef>
          </c:cat>
          <c:val>
            <c:numRef>
              <c:f>Sheet1!$D$2:$D$7</c:f>
              <c:numCache>
                <c:formatCode>#,##0</c:formatCode>
                <c:ptCount val="6"/>
                <c:pt idx="0">
                  <c:v>169990</c:v>
                </c:pt>
                <c:pt idx="1">
                  <c:v>40908</c:v>
                </c:pt>
                <c:pt idx="2">
                  <c:v>10015</c:v>
                </c:pt>
                <c:pt idx="3">
                  <c:v>62735</c:v>
                </c:pt>
                <c:pt idx="4">
                  <c:v>22</c:v>
                </c:pt>
                <c:pt idx="5">
                  <c:v>1315</c:v>
                </c:pt>
              </c:numCache>
            </c:numRef>
          </c:val>
          <c:extLst>
            <c:ext xmlns:c16="http://schemas.microsoft.com/office/drawing/2014/chart" uri="{C3380CC4-5D6E-409C-BE32-E72D297353CC}">
              <c16:uniqueId val="{00000002-B99D-4C6E-A674-19E9848216AC}"/>
            </c:ext>
          </c:extLst>
        </c:ser>
        <c:ser>
          <c:idx val="3"/>
          <c:order val="3"/>
          <c:tx>
            <c:strRef>
              <c:f>Sheet1!$E$1</c:f>
              <c:strCache>
                <c:ptCount val="1"/>
                <c:pt idx="0">
                  <c:v>Net Paid</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Sheet1!$A$2:$A$7</c:f>
              <c:strCache>
                <c:ptCount val="6"/>
                <c:pt idx="0">
                  <c:v>DWG-OJT</c:v>
                </c:pt>
                <c:pt idx="1">
                  <c:v>AD - OJT</c:v>
                </c:pt>
                <c:pt idx="2">
                  <c:v>DW-SS</c:v>
                </c:pt>
                <c:pt idx="3">
                  <c:v>DW-ITA</c:v>
                </c:pt>
                <c:pt idx="4">
                  <c:v>AD - SS</c:v>
                </c:pt>
                <c:pt idx="5">
                  <c:v>AD - ITA</c:v>
                </c:pt>
              </c:strCache>
            </c:strRef>
          </c:cat>
          <c:val>
            <c:numRef>
              <c:f>Sheet1!$E$2:$E$7</c:f>
              <c:numCache>
                <c:formatCode>#,##0</c:formatCode>
                <c:ptCount val="6"/>
                <c:pt idx="0">
                  <c:v>2011</c:v>
                </c:pt>
                <c:pt idx="1">
                  <c:v>1097</c:v>
                </c:pt>
                <c:pt idx="2">
                  <c:v>3144</c:v>
                </c:pt>
                <c:pt idx="3">
                  <c:v>3498</c:v>
                </c:pt>
                <c:pt idx="4">
                  <c:v>25352</c:v>
                </c:pt>
                <c:pt idx="5">
                  <c:v>104450</c:v>
                </c:pt>
              </c:numCache>
            </c:numRef>
          </c:val>
          <c:extLst>
            <c:ext xmlns:c16="http://schemas.microsoft.com/office/drawing/2014/chart" uri="{C3380CC4-5D6E-409C-BE32-E72D297353CC}">
              <c16:uniqueId val="{00000003-B99D-4C6E-A674-19E9848216AC}"/>
            </c:ext>
          </c:extLst>
        </c:ser>
        <c:ser>
          <c:idx val="4"/>
          <c:order val="4"/>
          <c:tx>
            <c:strRef>
              <c:f>Sheet1!$F$1</c:f>
              <c:strCache>
                <c:ptCount val="1"/>
                <c:pt idx="0">
                  <c:v>Funding Budget Balance</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Sheet1!$A$2:$A$7</c:f>
              <c:strCache>
                <c:ptCount val="6"/>
                <c:pt idx="0">
                  <c:v>DWG-OJT</c:v>
                </c:pt>
                <c:pt idx="1">
                  <c:v>AD - OJT</c:v>
                </c:pt>
                <c:pt idx="2">
                  <c:v>DW-SS</c:v>
                </c:pt>
                <c:pt idx="3">
                  <c:v>DW-ITA</c:v>
                </c:pt>
                <c:pt idx="4">
                  <c:v>AD - SS</c:v>
                </c:pt>
                <c:pt idx="5">
                  <c:v>AD - ITA</c:v>
                </c:pt>
              </c:strCache>
            </c:strRef>
          </c:cat>
          <c:val>
            <c:numRef>
              <c:f>Sheet1!$F$2:$F$7</c:f>
              <c:numCache>
                <c:formatCode>#,##0</c:formatCode>
                <c:ptCount val="6"/>
                <c:pt idx="0">
                  <c:v>172990</c:v>
                </c:pt>
                <c:pt idx="1">
                  <c:v>43903</c:v>
                </c:pt>
                <c:pt idx="2">
                  <c:v>13314</c:v>
                </c:pt>
                <c:pt idx="3">
                  <c:v>82027</c:v>
                </c:pt>
                <c:pt idx="4">
                  <c:v>12408</c:v>
                </c:pt>
                <c:pt idx="5">
                  <c:v>45520</c:v>
                </c:pt>
              </c:numCache>
            </c:numRef>
          </c:val>
          <c:extLst>
            <c:ext xmlns:c16="http://schemas.microsoft.com/office/drawing/2014/chart" uri="{C3380CC4-5D6E-409C-BE32-E72D297353CC}">
              <c16:uniqueId val="{00000004-B99D-4C6E-A674-19E9848216AC}"/>
            </c:ext>
          </c:extLst>
        </c:ser>
        <c:dLbls>
          <c:dLblPos val="outEnd"/>
          <c:showLegendKey val="0"/>
          <c:showVal val="1"/>
          <c:showCatName val="0"/>
          <c:showSerName val="0"/>
          <c:showPercent val="0"/>
          <c:showBubbleSize val="0"/>
        </c:dLbls>
        <c:gapWidth val="444"/>
        <c:overlap val="-90"/>
        <c:axId val="524959040"/>
        <c:axId val="524957072"/>
      </c:barChart>
      <c:catAx>
        <c:axId val="52495904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524957072"/>
        <c:crosses val="autoZero"/>
        <c:auto val="1"/>
        <c:lblAlgn val="ctr"/>
        <c:lblOffset val="100"/>
        <c:noMultiLvlLbl val="0"/>
      </c:catAx>
      <c:valAx>
        <c:axId val="524957072"/>
        <c:scaling>
          <c:orientation val="minMax"/>
        </c:scaling>
        <c:delete val="1"/>
        <c:axPos val="l"/>
        <c:numFmt formatCode="#,##0" sourceLinked="1"/>
        <c:majorTickMark val="none"/>
        <c:minorTickMark val="none"/>
        <c:tickLblPos val="nextTo"/>
        <c:crossAx val="524959040"/>
        <c:crosses val="autoZero"/>
        <c:crossBetween val="between"/>
      </c:valAx>
      <c:spPr>
        <a:noFill/>
        <a:ln>
          <a:noFill/>
        </a:ln>
        <a:effectLst/>
      </c:spPr>
    </c:plotArea>
    <c:legend>
      <c:legendPos val="b"/>
      <c:layout>
        <c:manualLayout>
          <c:xMode val="edge"/>
          <c:yMode val="edge"/>
          <c:x val="0.14185844906384554"/>
          <c:y val="0.8642706795219004"/>
          <c:w val="0.72108957595578338"/>
          <c:h val="0.12035106025233491"/>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  </c:v>
                </c:pt>
              </c:strCache>
            </c:strRef>
          </c:tx>
          <c:spPr>
            <a:gradFill>
              <a:gsLst>
                <a:gs pos="0">
                  <a:schemeClr val="tx2">
                    <a:lumMod val="60000"/>
                    <a:lumOff val="40000"/>
                  </a:schemeClr>
                </a:gs>
                <a:gs pos="74000">
                  <a:schemeClr val="accent2"/>
                </a:gs>
                <a:gs pos="83000">
                  <a:schemeClr val="accent2">
                    <a:lumMod val="60000"/>
                    <a:lumOff val="40000"/>
                  </a:schemeClr>
                </a:gs>
                <a:gs pos="100000">
                  <a:schemeClr val="accent2">
                    <a:lumMod val="20000"/>
                    <a:lumOff val="80000"/>
                  </a:schemeClr>
                </a:gs>
              </a:gsLst>
              <a:lin ang="5400000" scaled="1"/>
            </a:gradFill>
            <a:ln>
              <a:noFill/>
            </a:ln>
            <a:effectLst/>
          </c:spPr>
          <c:invertIfNegative val="0"/>
          <c:dPt>
            <c:idx val="3"/>
            <c:invertIfNegative val="0"/>
            <c:bubble3D val="0"/>
            <c:spPr>
              <a:gradFill>
                <a:gsLst>
                  <a:gs pos="0">
                    <a:schemeClr val="tx2">
                      <a:lumMod val="60000"/>
                      <a:lumOff val="40000"/>
                    </a:schemeClr>
                  </a:gs>
                  <a:gs pos="74000">
                    <a:schemeClr val="accent2"/>
                  </a:gs>
                  <a:gs pos="83000">
                    <a:schemeClr val="accent2">
                      <a:lumMod val="60000"/>
                      <a:lumOff val="40000"/>
                    </a:schemeClr>
                  </a:gs>
                  <a:gs pos="100000">
                    <a:schemeClr val="accent2">
                      <a:lumMod val="20000"/>
                      <a:lumOff val="80000"/>
                    </a:schemeClr>
                  </a:gs>
                </a:gsLst>
                <a:lin ang="5400000" scaled="1"/>
              </a:gradFill>
              <a:ln>
                <a:solidFill>
                  <a:schemeClr val="bg2">
                    <a:lumMod val="50000"/>
                  </a:schemeClr>
                </a:solidFill>
              </a:ln>
              <a:effectLst/>
            </c:spPr>
            <c:extLst>
              <c:ext xmlns:c16="http://schemas.microsoft.com/office/drawing/2014/chart" uri="{C3380CC4-5D6E-409C-BE32-E72D297353CC}">
                <c16:uniqueId val="{00000003-5F6B-4B54-A72F-A30B65FC6A98}"/>
              </c:ext>
            </c:extLst>
          </c:dPt>
          <c:cat>
            <c:strRef>
              <c:f>Sheet1!$A$2:$A$5</c:f>
              <c:strCache>
                <c:ptCount val="4"/>
                <c:pt idx="0">
                  <c:v>Manufacturing</c:v>
                </c:pt>
                <c:pt idx="1">
                  <c:v>Logistics</c:v>
                </c:pt>
                <c:pt idx="2">
                  <c:v>Skilled Trade</c:v>
                </c:pt>
                <c:pt idx="3">
                  <c:v>Other</c:v>
                </c:pt>
              </c:strCache>
            </c:strRef>
          </c:cat>
          <c:val>
            <c:numRef>
              <c:f>Sheet1!$B$2:$B$5</c:f>
              <c:numCache>
                <c:formatCode>0%</c:formatCode>
                <c:ptCount val="4"/>
                <c:pt idx="0">
                  <c:v>0.17</c:v>
                </c:pt>
                <c:pt idx="1">
                  <c:v>0.5</c:v>
                </c:pt>
                <c:pt idx="2">
                  <c:v>0</c:v>
                </c:pt>
                <c:pt idx="3">
                  <c:v>0.33</c:v>
                </c:pt>
              </c:numCache>
            </c:numRef>
          </c:val>
          <c:extLst>
            <c:ext xmlns:c16="http://schemas.microsoft.com/office/drawing/2014/chart" uri="{C3380CC4-5D6E-409C-BE32-E72D297353CC}">
              <c16:uniqueId val="{00000000-5F6B-4B54-A72F-A30B65FC6A98}"/>
            </c:ext>
          </c:extLst>
        </c:ser>
        <c:dLbls>
          <c:showLegendKey val="0"/>
          <c:showVal val="0"/>
          <c:showCatName val="0"/>
          <c:showSerName val="0"/>
          <c:showPercent val="0"/>
          <c:showBubbleSize val="0"/>
        </c:dLbls>
        <c:gapWidth val="219"/>
        <c:overlap val="-27"/>
        <c:axId val="320802544"/>
        <c:axId val="399735896"/>
      </c:barChart>
      <c:catAx>
        <c:axId val="320802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99735896"/>
        <c:crosses val="autoZero"/>
        <c:auto val="1"/>
        <c:lblAlgn val="ctr"/>
        <c:lblOffset val="100"/>
        <c:noMultiLvlLbl val="0"/>
      </c:catAx>
      <c:valAx>
        <c:axId val="39973589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208025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sz="1800" dirty="0">
                <a:solidFill>
                  <a:schemeClr val="tx1"/>
                </a:solidFill>
              </a:rPr>
              <a:t>Work</a:t>
            </a:r>
            <a:r>
              <a:rPr lang="en-US" sz="1800" baseline="0" dirty="0">
                <a:solidFill>
                  <a:schemeClr val="tx1"/>
                </a:solidFill>
              </a:rPr>
              <a:t> Based Learning Training by Industry</a:t>
            </a:r>
            <a:endParaRPr lang="en-US" sz="1800" dirty="0">
              <a:solidFill>
                <a:schemeClr val="tx1"/>
              </a:solidFill>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Training</c:v>
                </c:pt>
              </c:strCache>
            </c:strRef>
          </c:tx>
          <c:spPr>
            <a:solidFill>
              <a:schemeClr val="bg2">
                <a:lumMod val="50000"/>
              </a:schemeClr>
            </a:solidFill>
            <a:ln>
              <a:noFill/>
            </a:ln>
            <a:effectLst/>
          </c:spPr>
          <c:invertIfNegative val="0"/>
          <c:cat>
            <c:strRef>
              <c:f>Sheet1!$A$2:$A$4</c:f>
              <c:strCache>
                <c:ptCount val="3"/>
                <c:pt idx="0">
                  <c:v>Manufacturing</c:v>
                </c:pt>
                <c:pt idx="1">
                  <c:v>Skilled Trade</c:v>
                </c:pt>
                <c:pt idx="2">
                  <c:v>Other</c:v>
                </c:pt>
              </c:strCache>
            </c:strRef>
          </c:cat>
          <c:val>
            <c:numRef>
              <c:f>Sheet1!$B$2:$B$4</c:f>
              <c:numCache>
                <c:formatCode>General</c:formatCode>
                <c:ptCount val="3"/>
                <c:pt idx="0">
                  <c:v>7</c:v>
                </c:pt>
                <c:pt idx="1">
                  <c:v>0</c:v>
                </c:pt>
                <c:pt idx="2">
                  <c:v>10</c:v>
                </c:pt>
              </c:numCache>
            </c:numRef>
          </c:val>
          <c:extLst>
            <c:ext xmlns:c16="http://schemas.microsoft.com/office/drawing/2014/chart" uri="{C3380CC4-5D6E-409C-BE32-E72D297353CC}">
              <c16:uniqueId val="{00000000-FD0E-48A3-8930-9F3DD61E6590}"/>
            </c:ext>
          </c:extLst>
        </c:ser>
        <c:dLbls>
          <c:showLegendKey val="0"/>
          <c:showVal val="0"/>
          <c:showCatName val="0"/>
          <c:showSerName val="0"/>
          <c:showPercent val="0"/>
          <c:showBubbleSize val="0"/>
        </c:dLbls>
        <c:gapWidth val="219"/>
        <c:overlap val="-27"/>
        <c:axId val="523519440"/>
        <c:axId val="523521408"/>
      </c:barChart>
      <c:catAx>
        <c:axId val="523519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23521408"/>
        <c:crosses val="autoZero"/>
        <c:auto val="1"/>
        <c:lblAlgn val="ctr"/>
        <c:lblOffset val="100"/>
        <c:noMultiLvlLbl val="0"/>
      </c:catAx>
      <c:valAx>
        <c:axId val="5235214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235194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A4437C-A62B-451B-B405-8236D512CA3B}" type="doc">
      <dgm:prSet loTypeId="urn:microsoft.com/office/officeart/2005/8/layout/hList6" loCatId="list" qsTypeId="urn:microsoft.com/office/officeart/2005/8/quickstyle/simple1" qsCatId="simple" csTypeId="urn:microsoft.com/office/officeart/2005/8/colors/accent2_2" csCatId="accent2" phldr="1"/>
      <dgm:spPr/>
      <dgm:t>
        <a:bodyPr/>
        <a:lstStyle/>
        <a:p>
          <a:endParaRPr lang="en-US"/>
        </a:p>
      </dgm:t>
    </dgm:pt>
    <dgm:pt modelId="{13743F35-6046-4DD8-8DD0-D90DE9C7F95E}">
      <dgm:prSet phldrT="[Text]" custT="1"/>
      <dgm:spPr/>
      <dgm:t>
        <a:bodyPr/>
        <a:lstStyle/>
        <a:p>
          <a:endParaRPr lang="en-US" sz="2400" dirty="0"/>
        </a:p>
        <a:p>
          <a:r>
            <a:rPr lang="en-US" sz="2400" dirty="0"/>
            <a:t>Enrollments </a:t>
          </a:r>
          <a:r>
            <a:rPr lang="en-US" sz="1600" dirty="0"/>
            <a:t>(YTD) </a:t>
          </a:r>
        </a:p>
        <a:p>
          <a:r>
            <a:rPr lang="en-US" sz="2400" dirty="0"/>
            <a:t>78</a:t>
          </a:r>
        </a:p>
      </dgm:t>
    </dgm:pt>
    <dgm:pt modelId="{2EEA83FA-2A0B-464F-9BDA-4D483919F4BE}" type="parTrans" cxnId="{4ADC36FF-9C13-4835-B04C-421AF5186FCC}">
      <dgm:prSet/>
      <dgm:spPr/>
      <dgm:t>
        <a:bodyPr/>
        <a:lstStyle/>
        <a:p>
          <a:endParaRPr lang="en-US"/>
        </a:p>
      </dgm:t>
    </dgm:pt>
    <dgm:pt modelId="{49530610-EF03-46E6-BC3F-0BBCFF4DBFC4}" type="sibTrans" cxnId="{4ADC36FF-9C13-4835-B04C-421AF5186FCC}">
      <dgm:prSet/>
      <dgm:spPr/>
      <dgm:t>
        <a:bodyPr/>
        <a:lstStyle/>
        <a:p>
          <a:endParaRPr lang="en-US"/>
        </a:p>
      </dgm:t>
    </dgm:pt>
    <dgm:pt modelId="{E6E8D1BD-1419-47A9-9C11-79EAE5CCB1AC}">
      <dgm:prSet phldrT="[Text]"/>
      <dgm:spPr/>
      <dgm:t>
        <a:bodyPr/>
        <a:lstStyle/>
        <a:p>
          <a:pPr algn="ctr"/>
          <a:r>
            <a:rPr lang="en-US" sz="2400" dirty="0"/>
            <a:t>Target Populations</a:t>
          </a:r>
        </a:p>
      </dgm:t>
    </dgm:pt>
    <dgm:pt modelId="{86933A8A-889D-4C33-95AF-AA4126A36BCD}" type="parTrans" cxnId="{18A9F104-261F-4204-A6C5-D2987A08502F}">
      <dgm:prSet/>
      <dgm:spPr/>
      <dgm:t>
        <a:bodyPr/>
        <a:lstStyle/>
        <a:p>
          <a:endParaRPr lang="en-US"/>
        </a:p>
      </dgm:t>
    </dgm:pt>
    <dgm:pt modelId="{6B4EBFED-EC8F-4A3F-BC93-21C969BBE3E6}" type="sibTrans" cxnId="{18A9F104-261F-4204-A6C5-D2987A08502F}">
      <dgm:prSet/>
      <dgm:spPr/>
      <dgm:t>
        <a:bodyPr/>
        <a:lstStyle/>
        <a:p>
          <a:endParaRPr lang="en-US"/>
        </a:p>
      </dgm:t>
    </dgm:pt>
    <dgm:pt modelId="{2DBFFB6D-C415-47CC-B65B-A85FD197D686}">
      <dgm:prSet phldrT="[Text]" custT="1"/>
      <dgm:spPr/>
      <dgm:t>
        <a:bodyPr/>
        <a:lstStyle/>
        <a:p>
          <a:pPr algn="l"/>
          <a:r>
            <a:rPr lang="en-US" sz="1600" dirty="0"/>
            <a:t>Veterans                  0</a:t>
          </a:r>
        </a:p>
      </dgm:t>
    </dgm:pt>
    <dgm:pt modelId="{B5CF7AFE-FA1E-4E04-AA58-81AAEC7AD4B0}" type="parTrans" cxnId="{F5597718-E334-46E4-AF07-671FEAEFD029}">
      <dgm:prSet/>
      <dgm:spPr/>
      <dgm:t>
        <a:bodyPr/>
        <a:lstStyle/>
        <a:p>
          <a:endParaRPr lang="en-US"/>
        </a:p>
      </dgm:t>
    </dgm:pt>
    <dgm:pt modelId="{8A70D3EE-EEA9-4F68-8273-4E8036AF995A}" type="sibTrans" cxnId="{F5597718-E334-46E4-AF07-671FEAEFD029}">
      <dgm:prSet/>
      <dgm:spPr/>
      <dgm:t>
        <a:bodyPr/>
        <a:lstStyle/>
        <a:p>
          <a:endParaRPr lang="en-US"/>
        </a:p>
      </dgm:t>
    </dgm:pt>
    <dgm:pt modelId="{353C5816-0DFC-49EC-8EB3-F6F57F7EAAE4}">
      <dgm:prSet phldrT="[Text]" custT="1"/>
      <dgm:spPr/>
      <dgm:t>
        <a:bodyPr/>
        <a:lstStyle/>
        <a:p>
          <a:pPr algn="l"/>
          <a:r>
            <a:rPr lang="en-US" sz="1600" dirty="0"/>
            <a:t>Disabled                  2</a:t>
          </a:r>
        </a:p>
      </dgm:t>
    </dgm:pt>
    <dgm:pt modelId="{FEAD1BF4-7D88-446B-89FC-9FBF5499C26E}" type="parTrans" cxnId="{301A5F60-3B26-492A-8D3A-830AED862C38}">
      <dgm:prSet/>
      <dgm:spPr/>
      <dgm:t>
        <a:bodyPr/>
        <a:lstStyle/>
        <a:p>
          <a:endParaRPr lang="en-US"/>
        </a:p>
      </dgm:t>
    </dgm:pt>
    <dgm:pt modelId="{FFB68238-0E78-4A8E-907B-A83A228EF368}" type="sibTrans" cxnId="{301A5F60-3B26-492A-8D3A-830AED862C38}">
      <dgm:prSet/>
      <dgm:spPr/>
      <dgm:t>
        <a:bodyPr/>
        <a:lstStyle/>
        <a:p>
          <a:endParaRPr lang="en-US"/>
        </a:p>
      </dgm:t>
    </dgm:pt>
    <dgm:pt modelId="{D5948969-989F-40AF-B8E8-D6B6ACF6BFFA}">
      <dgm:prSet phldrT="[Text]" custT="1"/>
      <dgm:spPr/>
      <dgm:t>
        <a:bodyPr/>
        <a:lstStyle/>
        <a:p>
          <a:pPr algn="l"/>
          <a:r>
            <a:rPr lang="en-US" sz="1600" dirty="0"/>
            <a:t>Criminal History       12</a:t>
          </a:r>
        </a:p>
      </dgm:t>
    </dgm:pt>
    <dgm:pt modelId="{2E3F593A-217A-4214-B728-A286B81C0565}" type="parTrans" cxnId="{8B0C63B1-AC68-43E9-A2C1-2849D0AF6F65}">
      <dgm:prSet/>
      <dgm:spPr/>
      <dgm:t>
        <a:bodyPr/>
        <a:lstStyle/>
        <a:p>
          <a:endParaRPr lang="en-US"/>
        </a:p>
      </dgm:t>
    </dgm:pt>
    <dgm:pt modelId="{5DD4EAB0-2F23-43B2-AE37-B76C54D91F1D}" type="sibTrans" cxnId="{8B0C63B1-AC68-43E9-A2C1-2849D0AF6F65}">
      <dgm:prSet/>
      <dgm:spPr/>
      <dgm:t>
        <a:bodyPr/>
        <a:lstStyle/>
        <a:p>
          <a:endParaRPr lang="en-US"/>
        </a:p>
      </dgm:t>
    </dgm:pt>
    <dgm:pt modelId="{71ABA711-8BC1-4BA1-ABFB-79230419CF46}">
      <dgm:prSet phldrT="[Text]" custT="1"/>
      <dgm:spPr/>
      <dgm:t>
        <a:bodyPr/>
        <a:lstStyle/>
        <a:p>
          <a:pPr algn="l"/>
          <a:r>
            <a:rPr lang="en-US" sz="1600" dirty="0"/>
            <a:t>Low Income             38</a:t>
          </a:r>
        </a:p>
      </dgm:t>
    </dgm:pt>
    <dgm:pt modelId="{6B7CD1E7-F4ED-4A2E-9B4F-8C20F2E57E2F}" type="parTrans" cxnId="{35FBB23C-1811-4147-8467-DB8020D196F8}">
      <dgm:prSet/>
      <dgm:spPr/>
      <dgm:t>
        <a:bodyPr/>
        <a:lstStyle/>
        <a:p>
          <a:endParaRPr lang="en-US"/>
        </a:p>
      </dgm:t>
    </dgm:pt>
    <dgm:pt modelId="{BF936C11-5F4D-4176-8FD1-D75824FDDFA5}" type="sibTrans" cxnId="{35FBB23C-1811-4147-8467-DB8020D196F8}">
      <dgm:prSet/>
      <dgm:spPr/>
      <dgm:t>
        <a:bodyPr/>
        <a:lstStyle/>
        <a:p>
          <a:endParaRPr lang="en-US"/>
        </a:p>
      </dgm:t>
    </dgm:pt>
    <dgm:pt modelId="{C353F62F-DD6A-4B4B-B402-2F452B29DC4E}">
      <dgm:prSet phldrT="[Text]" custT="1"/>
      <dgm:spPr/>
      <dgm:t>
        <a:bodyPr/>
        <a:lstStyle/>
        <a:p>
          <a:pPr algn="l"/>
          <a:r>
            <a:rPr lang="en-US" sz="1600" dirty="0"/>
            <a:t>Basic Skill Deficient   8</a:t>
          </a:r>
        </a:p>
      </dgm:t>
    </dgm:pt>
    <dgm:pt modelId="{8B46CFD9-5182-4E93-B93C-FFDB165EE980}" type="parTrans" cxnId="{BF7884F4-342E-4D5B-9952-C4684A997205}">
      <dgm:prSet/>
      <dgm:spPr/>
      <dgm:t>
        <a:bodyPr/>
        <a:lstStyle/>
        <a:p>
          <a:endParaRPr lang="en-US"/>
        </a:p>
      </dgm:t>
    </dgm:pt>
    <dgm:pt modelId="{04864DCB-C333-4A97-BD13-F2CE26DF3B54}" type="sibTrans" cxnId="{BF7884F4-342E-4D5B-9952-C4684A997205}">
      <dgm:prSet/>
      <dgm:spPr/>
      <dgm:t>
        <a:bodyPr/>
        <a:lstStyle/>
        <a:p>
          <a:endParaRPr lang="en-US"/>
        </a:p>
      </dgm:t>
    </dgm:pt>
    <dgm:pt modelId="{F23172A1-2087-4428-9A70-782E55FA36AE}">
      <dgm:prSet phldrT="[Text]" custT="1"/>
      <dgm:spPr/>
      <dgm:t>
        <a:bodyPr/>
        <a:lstStyle/>
        <a:p>
          <a:pPr algn="l"/>
          <a:r>
            <a:rPr lang="en-US" sz="1600" dirty="0"/>
            <a:t>Priority of Service (Sept.)=93%</a:t>
          </a:r>
        </a:p>
      </dgm:t>
    </dgm:pt>
    <dgm:pt modelId="{478B4C09-E43E-4E18-8607-19CAFFF3336B}" type="parTrans" cxnId="{28306E7D-2750-4B70-84B0-038D23E4A318}">
      <dgm:prSet/>
      <dgm:spPr/>
      <dgm:t>
        <a:bodyPr/>
        <a:lstStyle/>
        <a:p>
          <a:endParaRPr lang="en-US"/>
        </a:p>
      </dgm:t>
    </dgm:pt>
    <dgm:pt modelId="{9299BA37-1011-4638-A385-9C5E9C233960}" type="sibTrans" cxnId="{28306E7D-2750-4B70-84B0-038D23E4A318}">
      <dgm:prSet/>
      <dgm:spPr/>
      <dgm:t>
        <a:bodyPr/>
        <a:lstStyle/>
        <a:p>
          <a:endParaRPr lang="en-US"/>
        </a:p>
      </dgm:t>
    </dgm:pt>
    <dgm:pt modelId="{3138C4D1-E8BE-446A-AA49-CB5E0853447F}">
      <dgm:prSet phldrT="[Text]" custT="1"/>
      <dgm:spPr/>
      <dgm:t>
        <a:bodyPr/>
        <a:lstStyle/>
        <a:p>
          <a:pPr algn="l"/>
          <a:endParaRPr lang="en-US" sz="1600" dirty="0"/>
        </a:p>
      </dgm:t>
    </dgm:pt>
    <dgm:pt modelId="{19A3B6EF-C1C3-4DBF-B6DE-B3911C83F6BD}" type="parTrans" cxnId="{FD8D047C-9F1B-428E-86B2-7898AA54FD9D}">
      <dgm:prSet/>
      <dgm:spPr/>
      <dgm:t>
        <a:bodyPr/>
        <a:lstStyle/>
        <a:p>
          <a:endParaRPr lang="en-US"/>
        </a:p>
      </dgm:t>
    </dgm:pt>
    <dgm:pt modelId="{666077F7-60F3-4FC4-8DF5-1D4CDE5D11CF}" type="sibTrans" cxnId="{FD8D047C-9F1B-428E-86B2-7898AA54FD9D}">
      <dgm:prSet/>
      <dgm:spPr/>
      <dgm:t>
        <a:bodyPr/>
        <a:lstStyle/>
        <a:p>
          <a:endParaRPr lang="en-US"/>
        </a:p>
      </dgm:t>
    </dgm:pt>
    <dgm:pt modelId="{36CFFCD7-7DAA-42E3-8BF6-8BA19A3B3965}" type="pres">
      <dgm:prSet presAssocID="{7DA4437C-A62B-451B-B405-8236D512CA3B}" presName="Name0" presStyleCnt="0">
        <dgm:presLayoutVars>
          <dgm:dir/>
          <dgm:resizeHandles val="exact"/>
        </dgm:presLayoutVars>
      </dgm:prSet>
      <dgm:spPr/>
    </dgm:pt>
    <dgm:pt modelId="{41E21FDB-82D5-42F3-9270-184C15D737E6}" type="pres">
      <dgm:prSet presAssocID="{13743F35-6046-4DD8-8DD0-D90DE9C7F95E}" presName="node" presStyleLbl="node1" presStyleIdx="0" presStyleCnt="2">
        <dgm:presLayoutVars>
          <dgm:bulletEnabled val="1"/>
        </dgm:presLayoutVars>
      </dgm:prSet>
      <dgm:spPr/>
    </dgm:pt>
    <dgm:pt modelId="{59B7DAF6-6153-49EB-9638-EAF98D2A40D3}" type="pres">
      <dgm:prSet presAssocID="{49530610-EF03-46E6-BC3F-0BBCFF4DBFC4}" presName="sibTrans" presStyleCnt="0"/>
      <dgm:spPr/>
    </dgm:pt>
    <dgm:pt modelId="{ED46B552-A444-4231-BEE2-9ACB02050EFD}" type="pres">
      <dgm:prSet presAssocID="{E6E8D1BD-1419-47A9-9C11-79EAE5CCB1AC}" presName="node" presStyleLbl="node1" presStyleIdx="1" presStyleCnt="2" custLinFactNeighborX="24627">
        <dgm:presLayoutVars>
          <dgm:bulletEnabled val="1"/>
        </dgm:presLayoutVars>
      </dgm:prSet>
      <dgm:spPr/>
    </dgm:pt>
  </dgm:ptLst>
  <dgm:cxnLst>
    <dgm:cxn modelId="{18A9F104-261F-4204-A6C5-D2987A08502F}" srcId="{7DA4437C-A62B-451B-B405-8236D512CA3B}" destId="{E6E8D1BD-1419-47A9-9C11-79EAE5CCB1AC}" srcOrd="1" destOrd="0" parTransId="{86933A8A-889D-4C33-95AF-AA4126A36BCD}" sibTransId="{6B4EBFED-EC8F-4A3F-BC93-21C969BBE3E6}"/>
    <dgm:cxn modelId="{49A0000F-350B-4B15-AF53-81D9C26093F0}" type="presOf" srcId="{7DA4437C-A62B-451B-B405-8236D512CA3B}" destId="{36CFFCD7-7DAA-42E3-8BF6-8BA19A3B3965}" srcOrd="0" destOrd="0" presId="urn:microsoft.com/office/officeart/2005/8/layout/hList6"/>
    <dgm:cxn modelId="{F5597718-E334-46E4-AF07-671FEAEFD029}" srcId="{E6E8D1BD-1419-47A9-9C11-79EAE5CCB1AC}" destId="{2DBFFB6D-C415-47CC-B65B-A85FD197D686}" srcOrd="0" destOrd="0" parTransId="{B5CF7AFE-FA1E-4E04-AA58-81AAEC7AD4B0}" sibTransId="{8A70D3EE-EEA9-4F68-8273-4E8036AF995A}"/>
    <dgm:cxn modelId="{205D232C-B1FD-47E5-BFC0-17DEC1C1A184}" type="presOf" srcId="{71ABA711-8BC1-4BA1-ABFB-79230419CF46}" destId="{ED46B552-A444-4231-BEE2-9ACB02050EFD}" srcOrd="0" destOrd="4" presId="urn:microsoft.com/office/officeart/2005/8/layout/hList6"/>
    <dgm:cxn modelId="{35FBB23C-1811-4147-8467-DB8020D196F8}" srcId="{E6E8D1BD-1419-47A9-9C11-79EAE5CCB1AC}" destId="{71ABA711-8BC1-4BA1-ABFB-79230419CF46}" srcOrd="3" destOrd="0" parTransId="{6B7CD1E7-F4ED-4A2E-9B4F-8C20F2E57E2F}" sibTransId="{BF936C11-5F4D-4176-8FD1-D75824FDDFA5}"/>
    <dgm:cxn modelId="{301A5F60-3B26-492A-8D3A-830AED862C38}" srcId="{E6E8D1BD-1419-47A9-9C11-79EAE5CCB1AC}" destId="{353C5816-0DFC-49EC-8EB3-F6F57F7EAAE4}" srcOrd="1" destOrd="0" parTransId="{FEAD1BF4-7D88-446B-89FC-9FBF5499C26E}" sibTransId="{FFB68238-0E78-4A8E-907B-A83A228EF368}"/>
    <dgm:cxn modelId="{BBBDB968-68A4-48E7-AFC5-94E10AF3641E}" type="presOf" srcId="{D5948969-989F-40AF-B8E8-D6B6ACF6BFFA}" destId="{ED46B552-A444-4231-BEE2-9ACB02050EFD}" srcOrd="0" destOrd="3" presId="urn:microsoft.com/office/officeart/2005/8/layout/hList6"/>
    <dgm:cxn modelId="{90DAD068-7E01-45FF-8A31-D9F9622A43F0}" type="presOf" srcId="{2DBFFB6D-C415-47CC-B65B-A85FD197D686}" destId="{ED46B552-A444-4231-BEE2-9ACB02050EFD}" srcOrd="0" destOrd="1" presId="urn:microsoft.com/office/officeart/2005/8/layout/hList6"/>
    <dgm:cxn modelId="{59DDEA79-2EA9-4569-8BDF-059DDD39EEE8}" type="presOf" srcId="{F23172A1-2087-4428-9A70-782E55FA36AE}" destId="{ED46B552-A444-4231-BEE2-9ACB02050EFD}" srcOrd="0" destOrd="7" presId="urn:microsoft.com/office/officeart/2005/8/layout/hList6"/>
    <dgm:cxn modelId="{FD8D047C-9F1B-428E-86B2-7898AA54FD9D}" srcId="{E6E8D1BD-1419-47A9-9C11-79EAE5CCB1AC}" destId="{3138C4D1-E8BE-446A-AA49-CB5E0853447F}" srcOrd="5" destOrd="0" parTransId="{19A3B6EF-C1C3-4DBF-B6DE-B3911C83F6BD}" sibTransId="{666077F7-60F3-4FC4-8DF5-1D4CDE5D11CF}"/>
    <dgm:cxn modelId="{28306E7D-2750-4B70-84B0-038D23E4A318}" srcId="{E6E8D1BD-1419-47A9-9C11-79EAE5CCB1AC}" destId="{F23172A1-2087-4428-9A70-782E55FA36AE}" srcOrd="6" destOrd="0" parTransId="{478B4C09-E43E-4E18-8607-19CAFFF3336B}" sibTransId="{9299BA37-1011-4638-A385-9C5E9C233960}"/>
    <dgm:cxn modelId="{E5BB2D94-03C5-4350-B193-9A3C7DB028D8}" type="presOf" srcId="{3138C4D1-E8BE-446A-AA49-CB5E0853447F}" destId="{ED46B552-A444-4231-BEE2-9ACB02050EFD}" srcOrd="0" destOrd="6" presId="urn:microsoft.com/office/officeart/2005/8/layout/hList6"/>
    <dgm:cxn modelId="{D0B922A5-7E50-4E51-883B-1CED7F5139AF}" type="presOf" srcId="{13743F35-6046-4DD8-8DD0-D90DE9C7F95E}" destId="{41E21FDB-82D5-42F3-9270-184C15D737E6}" srcOrd="0" destOrd="0" presId="urn:microsoft.com/office/officeart/2005/8/layout/hList6"/>
    <dgm:cxn modelId="{8B0C63B1-AC68-43E9-A2C1-2849D0AF6F65}" srcId="{E6E8D1BD-1419-47A9-9C11-79EAE5CCB1AC}" destId="{D5948969-989F-40AF-B8E8-D6B6ACF6BFFA}" srcOrd="2" destOrd="0" parTransId="{2E3F593A-217A-4214-B728-A286B81C0565}" sibTransId="{5DD4EAB0-2F23-43B2-AE37-B76C54D91F1D}"/>
    <dgm:cxn modelId="{162E28E8-D1C9-445E-B023-B0B42A11235F}" type="presOf" srcId="{353C5816-0DFC-49EC-8EB3-F6F57F7EAAE4}" destId="{ED46B552-A444-4231-BEE2-9ACB02050EFD}" srcOrd="0" destOrd="2" presId="urn:microsoft.com/office/officeart/2005/8/layout/hList6"/>
    <dgm:cxn modelId="{33A669EC-7770-4B97-8DF4-56DF8F5ED187}" type="presOf" srcId="{C353F62F-DD6A-4B4B-B402-2F452B29DC4E}" destId="{ED46B552-A444-4231-BEE2-9ACB02050EFD}" srcOrd="0" destOrd="5" presId="urn:microsoft.com/office/officeart/2005/8/layout/hList6"/>
    <dgm:cxn modelId="{BF7884F4-342E-4D5B-9952-C4684A997205}" srcId="{E6E8D1BD-1419-47A9-9C11-79EAE5CCB1AC}" destId="{C353F62F-DD6A-4B4B-B402-2F452B29DC4E}" srcOrd="4" destOrd="0" parTransId="{8B46CFD9-5182-4E93-B93C-FFDB165EE980}" sibTransId="{04864DCB-C333-4A97-BD13-F2CE26DF3B54}"/>
    <dgm:cxn modelId="{DB5782FA-EE6A-45AE-AE04-3116E8C977B2}" type="presOf" srcId="{E6E8D1BD-1419-47A9-9C11-79EAE5CCB1AC}" destId="{ED46B552-A444-4231-BEE2-9ACB02050EFD}" srcOrd="0" destOrd="0" presId="urn:microsoft.com/office/officeart/2005/8/layout/hList6"/>
    <dgm:cxn modelId="{4ADC36FF-9C13-4835-B04C-421AF5186FCC}" srcId="{7DA4437C-A62B-451B-B405-8236D512CA3B}" destId="{13743F35-6046-4DD8-8DD0-D90DE9C7F95E}" srcOrd="0" destOrd="0" parTransId="{2EEA83FA-2A0B-464F-9BDA-4D483919F4BE}" sibTransId="{49530610-EF03-46E6-BC3F-0BBCFF4DBFC4}"/>
    <dgm:cxn modelId="{2ED4B7AE-F78D-445D-8F08-132746C108CD}" type="presParOf" srcId="{36CFFCD7-7DAA-42E3-8BF6-8BA19A3B3965}" destId="{41E21FDB-82D5-42F3-9270-184C15D737E6}" srcOrd="0" destOrd="0" presId="urn:microsoft.com/office/officeart/2005/8/layout/hList6"/>
    <dgm:cxn modelId="{4468676C-E2CE-470D-BA19-2AED82B0A0C4}" type="presParOf" srcId="{36CFFCD7-7DAA-42E3-8BF6-8BA19A3B3965}" destId="{59B7DAF6-6153-49EB-9638-EAF98D2A40D3}" srcOrd="1" destOrd="0" presId="urn:microsoft.com/office/officeart/2005/8/layout/hList6"/>
    <dgm:cxn modelId="{817D6C4D-361D-4C7E-8C45-284881A21569}" type="presParOf" srcId="{36CFFCD7-7DAA-42E3-8BF6-8BA19A3B3965}" destId="{ED46B552-A444-4231-BEE2-9ACB02050EFD}" srcOrd="2"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A4437C-A62B-451B-B405-8236D512CA3B}" type="doc">
      <dgm:prSet loTypeId="urn:microsoft.com/office/officeart/2005/8/layout/hList6" loCatId="list" qsTypeId="urn:microsoft.com/office/officeart/2005/8/quickstyle/simple1" qsCatId="simple" csTypeId="urn:microsoft.com/office/officeart/2005/8/colors/accent2_2" csCatId="accent2" phldr="1"/>
      <dgm:spPr/>
      <dgm:t>
        <a:bodyPr/>
        <a:lstStyle/>
        <a:p>
          <a:endParaRPr lang="en-US"/>
        </a:p>
      </dgm:t>
    </dgm:pt>
    <dgm:pt modelId="{13743F35-6046-4DD8-8DD0-D90DE9C7F95E}">
      <dgm:prSet phldrT="[Text]" custT="1"/>
      <dgm:spPr/>
      <dgm:t>
        <a:bodyPr/>
        <a:lstStyle/>
        <a:p>
          <a:r>
            <a:rPr lang="en-US" sz="2400" dirty="0"/>
            <a:t>Work Based Learning Training</a:t>
          </a:r>
        </a:p>
        <a:p>
          <a:r>
            <a:rPr lang="en-US" sz="4000" dirty="0"/>
            <a:t>17</a:t>
          </a:r>
        </a:p>
      </dgm:t>
    </dgm:pt>
    <dgm:pt modelId="{2EEA83FA-2A0B-464F-9BDA-4D483919F4BE}" type="parTrans" cxnId="{4ADC36FF-9C13-4835-B04C-421AF5186FCC}">
      <dgm:prSet/>
      <dgm:spPr/>
      <dgm:t>
        <a:bodyPr/>
        <a:lstStyle/>
        <a:p>
          <a:endParaRPr lang="en-US"/>
        </a:p>
      </dgm:t>
    </dgm:pt>
    <dgm:pt modelId="{49530610-EF03-46E6-BC3F-0BBCFF4DBFC4}" type="sibTrans" cxnId="{4ADC36FF-9C13-4835-B04C-421AF5186FCC}">
      <dgm:prSet/>
      <dgm:spPr/>
      <dgm:t>
        <a:bodyPr/>
        <a:lstStyle/>
        <a:p>
          <a:endParaRPr lang="en-US"/>
        </a:p>
      </dgm:t>
    </dgm:pt>
    <dgm:pt modelId="{E6E8D1BD-1419-47A9-9C11-79EAE5CCB1AC}">
      <dgm:prSet phldrT="[Text]" custT="1"/>
      <dgm:spPr/>
      <dgm:t>
        <a:bodyPr/>
        <a:lstStyle/>
        <a:p>
          <a:pPr algn="ctr"/>
          <a:r>
            <a:rPr lang="en-US" sz="2400" dirty="0"/>
            <a:t>Hiring Events</a:t>
          </a:r>
        </a:p>
        <a:p>
          <a:pPr algn="ctr"/>
          <a:r>
            <a:rPr lang="en-US" sz="3600" dirty="0"/>
            <a:t>6</a:t>
          </a:r>
        </a:p>
        <a:p>
          <a:pPr algn="ctr"/>
          <a:r>
            <a:rPr lang="en-US" sz="2400" dirty="0"/>
            <a:t>Jobseekers</a:t>
          </a:r>
        </a:p>
        <a:p>
          <a:pPr algn="ctr"/>
          <a:r>
            <a:rPr lang="en-US" sz="3600" dirty="0"/>
            <a:t>151</a:t>
          </a:r>
        </a:p>
      </dgm:t>
    </dgm:pt>
    <dgm:pt modelId="{86933A8A-889D-4C33-95AF-AA4126A36BCD}" type="parTrans" cxnId="{18A9F104-261F-4204-A6C5-D2987A08502F}">
      <dgm:prSet/>
      <dgm:spPr/>
      <dgm:t>
        <a:bodyPr/>
        <a:lstStyle/>
        <a:p>
          <a:endParaRPr lang="en-US"/>
        </a:p>
      </dgm:t>
    </dgm:pt>
    <dgm:pt modelId="{6B4EBFED-EC8F-4A3F-BC93-21C969BBE3E6}" type="sibTrans" cxnId="{18A9F104-261F-4204-A6C5-D2987A08502F}">
      <dgm:prSet/>
      <dgm:spPr/>
      <dgm:t>
        <a:bodyPr/>
        <a:lstStyle/>
        <a:p>
          <a:endParaRPr lang="en-US"/>
        </a:p>
      </dgm:t>
    </dgm:pt>
    <dgm:pt modelId="{36CFFCD7-7DAA-42E3-8BF6-8BA19A3B3965}" type="pres">
      <dgm:prSet presAssocID="{7DA4437C-A62B-451B-B405-8236D512CA3B}" presName="Name0" presStyleCnt="0">
        <dgm:presLayoutVars>
          <dgm:dir/>
          <dgm:resizeHandles val="exact"/>
        </dgm:presLayoutVars>
      </dgm:prSet>
      <dgm:spPr/>
    </dgm:pt>
    <dgm:pt modelId="{41E21FDB-82D5-42F3-9270-184C15D737E6}" type="pres">
      <dgm:prSet presAssocID="{13743F35-6046-4DD8-8DD0-D90DE9C7F95E}" presName="node" presStyleLbl="node1" presStyleIdx="0" presStyleCnt="2">
        <dgm:presLayoutVars>
          <dgm:bulletEnabled val="1"/>
        </dgm:presLayoutVars>
      </dgm:prSet>
      <dgm:spPr/>
    </dgm:pt>
    <dgm:pt modelId="{59B7DAF6-6153-49EB-9638-EAF98D2A40D3}" type="pres">
      <dgm:prSet presAssocID="{49530610-EF03-46E6-BC3F-0BBCFF4DBFC4}" presName="sibTrans" presStyleCnt="0"/>
      <dgm:spPr/>
    </dgm:pt>
    <dgm:pt modelId="{ED46B552-A444-4231-BEE2-9ACB02050EFD}" type="pres">
      <dgm:prSet presAssocID="{E6E8D1BD-1419-47A9-9C11-79EAE5CCB1AC}" presName="node" presStyleLbl="node1" presStyleIdx="1" presStyleCnt="2" custLinFactX="16690" custLinFactNeighborX="100000" custLinFactNeighborY="0">
        <dgm:presLayoutVars>
          <dgm:bulletEnabled val="1"/>
        </dgm:presLayoutVars>
      </dgm:prSet>
      <dgm:spPr/>
    </dgm:pt>
  </dgm:ptLst>
  <dgm:cxnLst>
    <dgm:cxn modelId="{18A9F104-261F-4204-A6C5-D2987A08502F}" srcId="{7DA4437C-A62B-451B-B405-8236D512CA3B}" destId="{E6E8D1BD-1419-47A9-9C11-79EAE5CCB1AC}" srcOrd="1" destOrd="0" parTransId="{86933A8A-889D-4C33-95AF-AA4126A36BCD}" sibTransId="{6B4EBFED-EC8F-4A3F-BC93-21C969BBE3E6}"/>
    <dgm:cxn modelId="{49A0000F-350B-4B15-AF53-81D9C26093F0}" type="presOf" srcId="{7DA4437C-A62B-451B-B405-8236D512CA3B}" destId="{36CFFCD7-7DAA-42E3-8BF6-8BA19A3B3965}" srcOrd="0" destOrd="0" presId="urn:microsoft.com/office/officeart/2005/8/layout/hList6"/>
    <dgm:cxn modelId="{D0B922A5-7E50-4E51-883B-1CED7F5139AF}" type="presOf" srcId="{13743F35-6046-4DD8-8DD0-D90DE9C7F95E}" destId="{41E21FDB-82D5-42F3-9270-184C15D737E6}" srcOrd="0" destOrd="0" presId="urn:microsoft.com/office/officeart/2005/8/layout/hList6"/>
    <dgm:cxn modelId="{DB5782FA-EE6A-45AE-AE04-3116E8C977B2}" type="presOf" srcId="{E6E8D1BD-1419-47A9-9C11-79EAE5CCB1AC}" destId="{ED46B552-A444-4231-BEE2-9ACB02050EFD}" srcOrd="0" destOrd="0" presId="urn:microsoft.com/office/officeart/2005/8/layout/hList6"/>
    <dgm:cxn modelId="{4ADC36FF-9C13-4835-B04C-421AF5186FCC}" srcId="{7DA4437C-A62B-451B-B405-8236D512CA3B}" destId="{13743F35-6046-4DD8-8DD0-D90DE9C7F95E}" srcOrd="0" destOrd="0" parTransId="{2EEA83FA-2A0B-464F-9BDA-4D483919F4BE}" sibTransId="{49530610-EF03-46E6-BC3F-0BBCFF4DBFC4}"/>
    <dgm:cxn modelId="{2ED4B7AE-F78D-445D-8F08-132746C108CD}" type="presParOf" srcId="{36CFFCD7-7DAA-42E3-8BF6-8BA19A3B3965}" destId="{41E21FDB-82D5-42F3-9270-184C15D737E6}" srcOrd="0" destOrd="0" presId="urn:microsoft.com/office/officeart/2005/8/layout/hList6"/>
    <dgm:cxn modelId="{4468676C-E2CE-470D-BA19-2AED82B0A0C4}" type="presParOf" srcId="{36CFFCD7-7DAA-42E3-8BF6-8BA19A3B3965}" destId="{59B7DAF6-6153-49EB-9638-EAF98D2A40D3}" srcOrd="1" destOrd="0" presId="urn:microsoft.com/office/officeart/2005/8/layout/hList6"/>
    <dgm:cxn modelId="{817D6C4D-361D-4C7E-8C45-284881A21569}" type="presParOf" srcId="{36CFFCD7-7DAA-42E3-8BF6-8BA19A3B3965}" destId="{ED46B552-A444-4231-BEE2-9ACB02050EFD}" srcOrd="2"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E21FDB-82D5-42F3-9270-184C15D737E6}">
      <dsp:nvSpPr>
        <dsp:cNvPr id="0" name=""/>
        <dsp:cNvSpPr/>
      </dsp:nvSpPr>
      <dsp:spPr>
        <a:xfrm rot="16200000">
          <a:off x="-1353064" y="1355717"/>
          <a:ext cx="5263992" cy="2552556"/>
        </a:xfrm>
        <a:prstGeom prst="flowChartManualOperati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marL="0" lvl="0" indent="0" algn="ctr" defTabSz="1066800">
            <a:lnSpc>
              <a:spcPct val="90000"/>
            </a:lnSpc>
            <a:spcBef>
              <a:spcPct val="0"/>
            </a:spcBef>
            <a:spcAft>
              <a:spcPct val="35000"/>
            </a:spcAft>
            <a:buNone/>
          </a:pPr>
          <a:endParaRPr lang="en-US" sz="2400" kern="1200" dirty="0"/>
        </a:p>
        <a:p>
          <a:pPr marL="0" lvl="0" indent="0" algn="ctr" defTabSz="1066800">
            <a:lnSpc>
              <a:spcPct val="90000"/>
            </a:lnSpc>
            <a:spcBef>
              <a:spcPct val="0"/>
            </a:spcBef>
            <a:spcAft>
              <a:spcPct val="35000"/>
            </a:spcAft>
            <a:buNone/>
          </a:pPr>
          <a:r>
            <a:rPr lang="en-US" sz="2400" kern="1200" dirty="0"/>
            <a:t>Enrollments </a:t>
          </a:r>
          <a:r>
            <a:rPr lang="en-US" sz="1600" kern="1200" dirty="0"/>
            <a:t>(YTD) </a:t>
          </a:r>
        </a:p>
        <a:p>
          <a:pPr marL="0" lvl="0" indent="0" algn="ctr" defTabSz="1066800">
            <a:lnSpc>
              <a:spcPct val="90000"/>
            </a:lnSpc>
            <a:spcBef>
              <a:spcPct val="0"/>
            </a:spcBef>
            <a:spcAft>
              <a:spcPct val="35000"/>
            </a:spcAft>
            <a:buNone/>
          </a:pPr>
          <a:r>
            <a:rPr lang="en-US" sz="2400" kern="1200" dirty="0"/>
            <a:t>78</a:t>
          </a:r>
        </a:p>
      </dsp:txBody>
      <dsp:txXfrm rot="5400000">
        <a:off x="2654" y="1052797"/>
        <a:ext cx="2552556" cy="3158396"/>
      </dsp:txXfrm>
    </dsp:sp>
    <dsp:sp modelId="{ED46B552-A444-4231-BEE2-9ACB02050EFD}">
      <dsp:nvSpPr>
        <dsp:cNvPr id="0" name=""/>
        <dsp:cNvSpPr/>
      </dsp:nvSpPr>
      <dsp:spPr>
        <a:xfrm rot="16200000">
          <a:off x="1393587" y="1355717"/>
          <a:ext cx="5263992" cy="2552556"/>
        </a:xfrm>
        <a:prstGeom prst="flowChartManualOperati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1600" bIns="0" numCol="1" spcCol="1270" anchor="t" anchorCtr="0">
          <a:noAutofit/>
        </a:bodyPr>
        <a:lstStyle/>
        <a:p>
          <a:pPr marL="0" lvl="0" indent="0" algn="ctr" defTabSz="1066800">
            <a:lnSpc>
              <a:spcPct val="90000"/>
            </a:lnSpc>
            <a:spcBef>
              <a:spcPct val="0"/>
            </a:spcBef>
            <a:spcAft>
              <a:spcPct val="35000"/>
            </a:spcAft>
            <a:buNone/>
          </a:pPr>
          <a:r>
            <a:rPr lang="en-US" sz="2400" kern="1200" dirty="0"/>
            <a:t>Target Populations</a:t>
          </a:r>
        </a:p>
        <a:p>
          <a:pPr marL="171450" lvl="1" indent="-171450" algn="l" defTabSz="711200">
            <a:lnSpc>
              <a:spcPct val="90000"/>
            </a:lnSpc>
            <a:spcBef>
              <a:spcPct val="0"/>
            </a:spcBef>
            <a:spcAft>
              <a:spcPct val="15000"/>
            </a:spcAft>
            <a:buChar char="•"/>
          </a:pPr>
          <a:r>
            <a:rPr lang="en-US" sz="1600" kern="1200" dirty="0"/>
            <a:t>Veterans                  0</a:t>
          </a:r>
        </a:p>
        <a:p>
          <a:pPr marL="171450" lvl="1" indent="-171450" algn="l" defTabSz="711200">
            <a:lnSpc>
              <a:spcPct val="90000"/>
            </a:lnSpc>
            <a:spcBef>
              <a:spcPct val="0"/>
            </a:spcBef>
            <a:spcAft>
              <a:spcPct val="15000"/>
            </a:spcAft>
            <a:buChar char="•"/>
          </a:pPr>
          <a:r>
            <a:rPr lang="en-US" sz="1600" kern="1200" dirty="0"/>
            <a:t>Disabled                  2</a:t>
          </a:r>
        </a:p>
        <a:p>
          <a:pPr marL="171450" lvl="1" indent="-171450" algn="l" defTabSz="711200">
            <a:lnSpc>
              <a:spcPct val="90000"/>
            </a:lnSpc>
            <a:spcBef>
              <a:spcPct val="0"/>
            </a:spcBef>
            <a:spcAft>
              <a:spcPct val="15000"/>
            </a:spcAft>
            <a:buChar char="•"/>
          </a:pPr>
          <a:r>
            <a:rPr lang="en-US" sz="1600" kern="1200" dirty="0"/>
            <a:t>Criminal History       12</a:t>
          </a:r>
        </a:p>
        <a:p>
          <a:pPr marL="171450" lvl="1" indent="-171450" algn="l" defTabSz="711200">
            <a:lnSpc>
              <a:spcPct val="90000"/>
            </a:lnSpc>
            <a:spcBef>
              <a:spcPct val="0"/>
            </a:spcBef>
            <a:spcAft>
              <a:spcPct val="15000"/>
            </a:spcAft>
            <a:buChar char="•"/>
          </a:pPr>
          <a:r>
            <a:rPr lang="en-US" sz="1600" kern="1200" dirty="0"/>
            <a:t>Low Income             38</a:t>
          </a:r>
        </a:p>
        <a:p>
          <a:pPr marL="171450" lvl="1" indent="-171450" algn="l" defTabSz="711200">
            <a:lnSpc>
              <a:spcPct val="90000"/>
            </a:lnSpc>
            <a:spcBef>
              <a:spcPct val="0"/>
            </a:spcBef>
            <a:spcAft>
              <a:spcPct val="15000"/>
            </a:spcAft>
            <a:buChar char="•"/>
          </a:pPr>
          <a:r>
            <a:rPr lang="en-US" sz="1600" kern="1200" dirty="0"/>
            <a:t>Basic Skill Deficient   8</a:t>
          </a:r>
        </a:p>
        <a:p>
          <a:pPr marL="171450" lvl="1" indent="-171450" algn="l" defTabSz="711200">
            <a:lnSpc>
              <a:spcPct val="90000"/>
            </a:lnSpc>
            <a:spcBef>
              <a:spcPct val="0"/>
            </a:spcBef>
            <a:spcAft>
              <a:spcPct val="15000"/>
            </a:spcAft>
            <a:buChar char="•"/>
          </a:pPr>
          <a:endParaRPr lang="en-US" sz="1600" kern="1200" dirty="0"/>
        </a:p>
        <a:p>
          <a:pPr marL="171450" lvl="1" indent="-171450" algn="l" defTabSz="711200">
            <a:lnSpc>
              <a:spcPct val="90000"/>
            </a:lnSpc>
            <a:spcBef>
              <a:spcPct val="0"/>
            </a:spcBef>
            <a:spcAft>
              <a:spcPct val="15000"/>
            </a:spcAft>
            <a:buChar char="•"/>
          </a:pPr>
          <a:r>
            <a:rPr lang="en-US" sz="1600" kern="1200" dirty="0"/>
            <a:t>Priority of Service (Sept.)=93%</a:t>
          </a:r>
        </a:p>
      </dsp:txBody>
      <dsp:txXfrm rot="5400000">
        <a:off x="2749305" y="1052797"/>
        <a:ext cx="2552556" cy="31583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E21FDB-82D5-42F3-9270-184C15D737E6}">
      <dsp:nvSpPr>
        <dsp:cNvPr id="0" name=""/>
        <dsp:cNvSpPr/>
      </dsp:nvSpPr>
      <dsp:spPr>
        <a:xfrm rot="16200000">
          <a:off x="-1353064" y="1355717"/>
          <a:ext cx="5263992" cy="2552556"/>
        </a:xfrm>
        <a:prstGeom prst="flowChartManualOperati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marL="0" lvl="0" indent="0" algn="ctr" defTabSz="1066800">
            <a:lnSpc>
              <a:spcPct val="90000"/>
            </a:lnSpc>
            <a:spcBef>
              <a:spcPct val="0"/>
            </a:spcBef>
            <a:spcAft>
              <a:spcPct val="35000"/>
            </a:spcAft>
            <a:buNone/>
          </a:pPr>
          <a:r>
            <a:rPr lang="en-US" sz="2400" kern="1200" dirty="0"/>
            <a:t>Work Based Learning Training</a:t>
          </a:r>
        </a:p>
        <a:p>
          <a:pPr marL="0" lvl="0" indent="0" algn="ctr" defTabSz="1066800">
            <a:lnSpc>
              <a:spcPct val="90000"/>
            </a:lnSpc>
            <a:spcBef>
              <a:spcPct val="0"/>
            </a:spcBef>
            <a:spcAft>
              <a:spcPct val="35000"/>
            </a:spcAft>
            <a:buNone/>
          </a:pPr>
          <a:r>
            <a:rPr lang="en-US" sz="4000" kern="1200" dirty="0"/>
            <a:t>17</a:t>
          </a:r>
        </a:p>
      </dsp:txBody>
      <dsp:txXfrm rot="5400000">
        <a:off x="2654" y="1052797"/>
        <a:ext cx="2552556" cy="3158396"/>
      </dsp:txXfrm>
    </dsp:sp>
    <dsp:sp modelId="{ED46B552-A444-4231-BEE2-9ACB02050EFD}">
      <dsp:nvSpPr>
        <dsp:cNvPr id="0" name=""/>
        <dsp:cNvSpPr/>
      </dsp:nvSpPr>
      <dsp:spPr>
        <a:xfrm rot="16200000">
          <a:off x="1393587" y="1355717"/>
          <a:ext cx="5263992" cy="2552556"/>
        </a:xfrm>
        <a:prstGeom prst="flowChartManualOperati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marL="0" lvl="0" indent="0" algn="ctr" defTabSz="1066800">
            <a:lnSpc>
              <a:spcPct val="90000"/>
            </a:lnSpc>
            <a:spcBef>
              <a:spcPct val="0"/>
            </a:spcBef>
            <a:spcAft>
              <a:spcPct val="35000"/>
            </a:spcAft>
            <a:buNone/>
          </a:pPr>
          <a:r>
            <a:rPr lang="en-US" sz="2400" kern="1200" dirty="0"/>
            <a:t>Hiring Events</a:t>
          </a:r>
        </a:p>
        <a:p>
          <a:pPr marL="0" lvl="0" indent="0" algn="ctr" defTabSz="1066800">
            <a:lnSpc>
              <a:spcPct val="90000"/>
            </a:lnSpc>
            <a:spcBef>
              <a:spcPct val="0"/>
            </a:spcBef>
            <a:spcAft>
              <a:spcPct val="35000"/>
            </a:spcAft>
            <a:buNone/>
          </a:pPr>
          <a:r>
            <a:rPr lang="en-US" sz="3600" kern="1200" dirty="0"/>
            <a:t>6</a:t>
          </a:r>
        </a:p>
        <a:p>
          <a:pPr marL="0" lvl="0" indent="0" algn="ctr" defTabSz="1066800">
            <a:lnSpc>
              <a:spcPct val="90000"/>
            </a:lnSpc>
            <a:spcBef>
              <a:spcPct val="0"/>
            </a:spcBef>
            <a:spcAft>
              <a:spcPct val="35000"/>
            </a:spcAft>
            <a:buNone/>
          </a:pPr>
          <a:r>
            <a:rPr lang="en-US" sz="2400" kern="1200" dirty="0"/>
            <a:t>Jobseekers</a:t>
          </a:r>
        </a:p>
        <a:p>
          <a:pPr marL="0" lvl="0" indent="0" algn="ctr" defTabSz="1066800">
            <a:lnSpc>
              <a:spcPct val="90000"/>
            </a:lnSpc>
            <a:spcBef>
              <a:spcPct val="0"/>
            </a:spcBef>
            <a:spcAft>
              <a:spcPct val="35000"/>
            </a:spcAft>
            <a:buNone/>
          </a:pPr>
          <a:r>
            <a:rPr lang="en-US" sz="3600" kern="1200" dirty="0"/>
            <a:t>151</a:t>
          </a:r>
        </a:p>
      </dsp:txBody>
      <dsp:txXfrm rot="5400000">
        <a:off x="2749305" y="1052797"/>
        <a:ext cx="2552556" cy="3158396"/>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0.27512</cdr:x>
      <cdr:y>0.02019</cdr:y>
    </cdr:from>
    <cdr:to>
      <cdr:x>0.73213</cdr:x>
      <cdr:y>0.08489</cdr:y>
    </cdr:to>
    <cdr:sp macro="" textlink="">
      <cdr:nvSpPr>
        <cdr:cNvPr id="2" name="TextBox 1">
          <a:extLst xmlns:a="http://schemas.openxmlformats.org/drawingml/2006/main">
            <a:ext uri="{FF2B5EF4-FFF2-40B4-BE49-F238E27FC236}">
              <a16:creationId xmlns:a16="http://schemas.microsoft.com/office/drawing/2014/main" id="{7F1BAF86-63DE-C5D2-9CA8-D1F68AC35507}"/>
            </a:ext>
          </a:extLst>
        </cdr:cNvPr>
        <cdr:cNvSpPr txBox="1"/>
      </cdr:nvSpPr>
      <cdr:spPr>
        <a:xfrm xmlns:a="http://schemas.openxmlformats.org/drawingml/2006/main">
          <a:off x="1453806" y="116721"/>
          <a:ext cx="2415011" cy="373996"/>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rtlCol="0"/>
        <a:lstStyle xmlns:a="http://schemas.openxmlformats.org/drawingml/2006/main"/>
        <a:p xmlns:a="http://schemas.openxmlformats.org/drawingml/2006/main">
          <a:pPr algn="ctr"/>
          <a:r>
            <a:rPr lang="en-US" sz="1800" dirty="0"/>
            <a:t>Funding Progress</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465D3EB-CBDD-4100-83B7-3BFE0A8F411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C72B4595-A79D-4567-9FE1-DCF31A42B3D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E5C0719-993D-42E1-80ED-8F01056F36C2}" type="datetimeFigureOut">
              <a:rPr lang="en-US" smtClean="0"/>
              <a:t>10/14/2022</a:t>
            </a:fld>
            <a:endParaRPr lang="en-US" dirty="0"/>
          </a:p>
        </p:txBody>
      </p:sp>
      <p:sp>
        <p:nvSpPr>
          <p:cNvPr id="4" name="Footer Placeholder 3">
            <a:extLst>
              <a:ext uri="{FF2B5EF4-FFF2-40B4-BE49-F238E27FC236}">
                <a16:creationId xmlns:a16="http://schemas.microsoft.com/office/drawing/2014/main" id="{850E452F-E862-4273-987C-980229E5320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C3EE394C-9AD7-48EA-AB0F-18032A3E097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00421AD-3AC0-48CB-8727-BB447FD2264E}" type="slidenum">
              <a:rPr lang="en-US" smtClean="0"/>
              <a:t>‹#›</a:t>
            </a:fld>
            <a:endParaRPr lang="en-US" dirty="0"/>
          </a:p>
        </p:txBody>
      </p:sp>
    </p:spTree>
    <p:extLst>
      <p:ext uri="{BB962C8B-B14F-4D97-AF65-F5344CB8AC3E}">
        <p14:creationId xmlns:p14="http://schemas.microsoft.com/office/powerpoint/2010/main" val="32681598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D3BC9C-6C58-464F-B94E-FD73C5FB016E}" type="datetimeFigureOut">
              <a:rPr lang="en-US" smtClean="0"/>
              <a:t>10/14/2022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60DC36-8EFA-4378-9855-E019C55AC472}" type="slidenum">
              <a:rPr lang="en-US" smtClean="0"/>
              <a:t>‹#›</a:t>
            </a:fld>
            <a:endParaRPr lang="en-US" dirty="0"/>
          </a:p>
        </p:txBody>
      </p:sp>
    </p:spTree>
    <p:extLst>
      <p:ext uri="{BB962C8B-B14F-4D97-AF65-F5344CB8AC3E}">
        <p14:creationId xmlns:p14="http://schemas.microsoft.com/office/powerpoint/2010/main" val="1877053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1</a:t>
            </a:fld>
            <a:endParaRPr lang="en-US" dirty="0"/>
          </a:p>
        </p:txBody>
      </p:sp>
    </p:spTree>
    <p:extLst>
      <p:ext uri="{BB962C8B-B14F-4D97-AF65-F5344CB8AC3E}">
        <p14:creationId xmlns:p14="http://schemas.microsoft.com/office/powerpoint/2010/main" val="1773527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2</a:t>
            </a:fld>
            <a:endParaRPr lang="en-US" dirty="0"/>
          </a:p>
        </p:txBody>
      </p:sp>
    </p:spTree>
    <p:extLst>
      <p:ext uri="{BB962C8B-B14F-4D97-AF65-F5344CB8AC3E}">
        <p14:creationId xmlns:p14="http://schemas.microsoft.com/office/powerpoint/2010/main" val="1772151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3</a:t>
            </a:fld>
            <a:endParaRPr lang="en-US" dirty="0"/>
          </a:p>
        </p:txBody>
      </p:sp>
    </p:spTree>
    <p:extLst>
      <p:ext uri="{BB962C8B-B14F-4D97-AF65-F5344CB8AC3E}">
        <p14:creationId xmlns:p14="http://schemas.microsoft.com/office/powerpoint/2010/main" val="2066031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4</a:t>
            </a:fld>
            <a:endParaRPr lang="en-US" dirty="0"/>
          </a:p>
        </p:txBody>
      </p:sp>
    </p:spTree>
    <p:extLst>
      <p:ext uri="{BB962C8B-B14F-4D97-AF65-F5344CB8AC3E}">
        <p14:creationId xmlns:p14="http://schemas.microsoft.com/office/powerpoint/2010/main" val="2268654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5</a:t>
            </a:fld>
            <a:endParaRPr lang="en-US" dirty="0"/>
          </a:p>
        </p:txBody>
      </p:sp>
    </p:spTree>
    <p:extLst>
      <p:ext uri="{BB962C8B-B14F-4D97-AF65-F5344CB8AC3E}">
        <p14:creationId xmlns:p14="http://schemas.microsoft.com/office/powerpoint/2010/main" val="2200471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6</a:t>
            </a:fld>
            <a:endParaRPr lang="en-US" dirty="0"/>
          </a:p>
        </p:txBody>
      </p:sp>
    </p:spTree>
    <p:extLst>
      <p:ext uri="{BB962C8B-B14F-4D97-AF65-F5344CB8AC3E}">
        <p14:creationId xmlns:p14="http://schemas.microsoft.com/office/powerpoint/2010/main" val="14746630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7</a:t>
            </a:fld>
            <a:endParaRPr lang="en-US" dirty="0"/>
          </a:p>
        </p:txBody>
      </p:sp>
    </p:spTree>
    <p:extLst>
      <p:ext uri="{BB962C8B-B14F-4D97-AF65-F5344CB8AC3E}">
        <p14:creationId xmlns:p14="http://schemas.microsoft.com/office/powerpoint/2010/main" val="2272691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8</a:t>
            </a:fld>
            <a:endParaRPr lang="en-US" dirty="0"/>
          </a:p>
        </p:txBody>
      </p:sp>
    </p:spTree>
    <p:extLst>
      <p:ext uri="{BB962C8B-B14F-4D97-AF65-F5344CB8AC3E}">
        <p14:creationId xmlns:p14="http://schemas.microsoft.com/office/powerpoint/2010/main" val="39148124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60DC36-8EFA-4378-9855-E019C55AC472}" type="slidenum">
              <a:rPr lang="en-US" smtClean="0"/>
              <a:t>9</a:t>
            </a:fld>
            <a:endParaRPr lang="en-US" dirty="0"/>
          </a:p>
        </p:txBody>
      </p:sp>
    </p:spTree>
    <p:extLst>
      <p:ext uri="{BB962C8B-B14F-4D97-AF65-F5344CB8AC3E}">
        <p14:creationId xmlns:p14="http://schemas.microsoft.com/office/powerpoint/2010/main" val="396791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F864C-44C4-4000-952D-01F31BFB3F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1392E06-C914-467E-9D4F-BD763EDA2D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FBEFBAF-82E9-49AD-B2CF-7D154E024431}"/>
              </a:ext>
            </a:extLst>
          </p:cNvPr>
          <p:cNvSpPr>
            <a:spLocks noGrp="1"/>
          </p:cNvSpPr>
          <p:nvPr>
            <p:ph type="dt" sz="half" idx="10"/>
          </p:nvPr>
        </p:nvSpPr>
        <p:spPr/>
        <p:txBody>
          <a:bodyPr/>
          <a:lstStyle/>
          <a:p>
            <a:fld id="{40DA1498-92C7-4E4B-8045-C9195F453964}" type="datetimeFigureOut">
              <a:rPr lang="en-US" smtClean="0"/>
              <a:t>10/14/2022</a:t>
            </a:fld>
            <a:endParaRPr lang="en-US" dirty="0"/>
          </a:p>
        </p:txBody>
      </p:sp>
      <p:sp>
        <p:nvSpPr>
          <p:cNvPr id="5" name="Footer Placeholder 4">
            <a:extLst>
              <a:ext uri="{FF2B5EF4-FFF2-40B4-BE49-F238E27FC236}">
                <a16:creationId xmlns:a16="http://schemas.microsoft.com/office/drawing/2014/main" id="{5AD8006A-94B1-44F7-972D-56767EDE3CC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5E7BFAB-D84B-45E1-A0BD-2516AC14F8AC}"/>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48564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7B869-BFB2-4C20-8AB1-46704BB3D1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9F007DB-4F12-4428-9C48-5120DF07046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FFA8DA-0E31-4CA6-BBFC-2467AAD1D30B}"/>
              </a:ext>
            </a:extLst>
          </p:cNvPr>
          <p:cNvSpPr>
            <a:spLocks noGrp="1"/>
          </p:cNvSpPr>
          <p:nvPr>
            <p:ph type="dt" sz="half" idx="10"/>
          </p:nvPr>
        </p:nvSpPr>
        <p:spPr/>
        <p:txBody>
          <a:bodyPr/>
          <a:lstStyle/>
          <a:p>
            <a:fld id="{40DA1498-92C7-4E4B-8045-C9195F453964}" type="datetimeFigureOut">
              <a:rPr lang="en-US" smtClean="0"/>
              <a:t>10/14/2022</a:t>
            </a:fld>
            <a:endParaRPr lang="en-US" dirty="0"/>
          </a:p>
        </p:txBody>
      </p:sp>
      <p:sp>
        <p:nvSpPr>
          <p:cNvPr id="5" name="Footer Placeholder 4">
            <a:extLst>
              <a:ext uri="{FF2B5EF4-FFF2-40B4-BE49-F238E27FC236}">
                <a16:creationId xmlns:a16="http://schemas.microsoft.com/office/drawing/2014/main" id="{064974BD-9845-459A-9AAA-12731E2507C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2A71B0A-FDFB-4B2C-A9EC-2334C590013E}"/>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3931409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0B5D73-1652-4A8E-B5A3-101523D7290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9B7FB99-7425-444D-B602-01B672BCE8C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EEA9C5-552A-48A1-AB54-ED54209B3B48}"/>
              </a:ext>
            </a:extLst>
          </p:cNvPr>
          <p:cNvSpPr>
            <a:spLocks noGrp="1"/>
          </p:cNvSpPr>
          <p:nvPr>
            <p:ph type="dt" sz="half" idx="10"/>
          </p:nvPr>
        </p:nvSpPr>
        <p:spPr/>
        <p:txBody>
          <a:bodyPr/>
          <a:lstStyle/>
          <a:p>
            <a:fld id="{40DA1498-92C7-4E4B-8045-C9195F453964}" type="datetimeFigureOut">
              <a:rPr lang="en-US" smtClean="0"/>
              <a:t>10/14/2022</a:t>
            </a:fld>
            <a:endParaRPr lang="en-US" dirty="0"/>
          </a:p>
        </p:txBody>
      </p:sp>
      <p:sp>
        <p:nvSpPr>
          <p:cNvPr id="5" name="Footer Placeholder 4">
            <a:extLst>
              <a:ext uri="{FF2B5EF4-FFF2-40B4-BE49-F238E27FC236}">
                <a16:creationId xmlns:a16="http://schemas.microsoft.com/office/drawing/2014/main" id="{1A83AAA3-4155-48FB-8F00-16DBE0C9C25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D694EAE-CB3C-4DEF-A66D-583C7AAC92D8}"/>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1746804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07FBE-061D-452C-A8A6-213063CFD6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3A3535-1708-499D-B5D2-7D8F9FD182D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B06063-A112-49AB-80C8-504D99ECD771}"/>
              </a:ext>
            </a:extLst>
          </p:cNvPr>
          <p:cNvSpPr>
            <a:spLocks noGrp="1"/>
          </p:cNvSpPr>
          <p:nvPr>
            <p:ph type="dt" sz="half" idx="10"/>
          </p:nvPr>
        </p:nvSpPr>
        <p:spPr/>
        <p:txBody>
          <a:bodyPr/>
          <a:lstStyle/>
          <a:p>
            <a:fld id="{40DA1498-92C7-4E4B-8045-C9195F453964}" type="datetimeFigureOut">
              <a:rPr lang="en-US" smtClean="0"/>
              <a:t>10/14/2022</a:t>
            </a:fld>
            <a:endParaRPr lang="en-US" dirty="0"/>
          </a:p>
        </p:txBody>
      </p:sp>
      <p:sp>
        <p:nvSpPr>
          <p:cNvPr id="5" name="Footer Placeholder 4">
            <a:extLst>
              <a:ext uri="{FF2B5EF4-FFF2-40B4-BE49-F238E27FC236}">
                <a16:creationId xmlns:a16="http://schemas.microsoft.com/office/drawing/2014/main" id="{6344C8D5-F898-4318-A76D-1FBD8732919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976EC76-E8E8-4FFA-B671-7FA2F3EF5DEF}"/>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2789287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2CABF-E3C1-431A-A69C-D4881CC43F0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5584226-69DA-4211-B2C8-C29FD05A4A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5FF82DB-B518-40FD-8A66-44B874C055FB}"/>
              </a:ext>
            </a:extLst>
          </p:cNvPr>
          <p:cNvSpPr>
            <a:spLocks noGrp="1"/>
          </p:cNvSpPr>
          <p:nvPr>
            <p:ph type="dt" sz="half" idx="10"/>
          </p:nvPr>
        </p:nvSpPr>
        <p:spPr/>
        <p:txBody>
          <a:bodyPr/>
          <a:lstStyle/>
          <a:p>
            <a:fld id="{40DA1498-92C7-4E4B-8045-C9195F453964}" type="datetimeFigureOut">
              <a:rPr lang="en-US" smtClean="0"/>
              <a:t>10/14/2022</a:t>
            </a:fld>
            <a:endParaRPr lang="en-US" dirty="0"/>
          </a:p>
        </p:txBody>
      </p:sp>
      <p:sp>
        <p:nvSpPr>
          <p:cNvPr id="5" name="Footer Placeholder 4">
            <a:extLst>
              <a:ext uri="{FF2B5EF4-FFF2-40B4-BE49-F238E27FC236}">
                <a16:creationId xmlns:a16="http://schemas.microsoft.com/office/drawing/2014/main" id="{FCC1CCEE-725F-4745-837B-87EFB70E71D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561522A-E0E6-406B-BF30-A7C7A57294BE}"/>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1230041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C9BDC-6F21-4EF5-A8DD-E35E27EACA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968D5F-2AB6-42D3-A54E-AB3E6032517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5AB07F-D5F7-402A-AE4E-027BF1CA912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108EDC-3863-43B9-93C7-37465DC73B28}"/>
              </a:ext>
            </a:extLst>
          </p:cNvPr>
          <p:cNvSpPr>
            <a:spLocks noGrp="1"/>
          </p:cNvSpPr>
          <p:nvPr>
            <p:ph type="dt" sz="half" idx="10"/>
          </p:nvPr>
        </p:nvSpPr>
        <p:spPr/>
        <p:txBody>
          <a:bodyPr/>
          <a:lstStyle/>
          <a:p>
            <a:fld id="{40DA1498-92C7-4E4B-8045-C9195F453964}" type="datetimeFigureOut">
              <a:rPr lang="en-US" smtClean="0"/>
              <a:t>10/14/2022</a:t>
            </a:fld>
            <a:endParaRPr lang="en-US" dirty="0"/>
          </a:p>
        </p:txBody>
      </p:sp>
      <p:sp>
        <p:nvSpPr>
          <p:cNvPr id="6" name="Footer Placeholder 5">
            <a:extLst>
              <a:ext uri="{FF2B5EF4-FFF2-40B4-BE49-F238E27FC236}">
                <a16:creationId xmlns:a16="http://schemas.microsoft.com/office/drawing/2014/main" id="{A777D452-958D-4159-A9A4-16DD29680A0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89654B6-1460-48B9-AC7E-592F68BAB276}"/>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397404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8C848-926A-4FD3-A311-A100A2662B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C8ECD90-B4F0-4DFB-BB3D-F231020789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35A6C3A-033E-474B-AB97-D8291A04E7D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532B928-3A23-4FCA-AD1F-E45A467B54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BDC8376-6FC6-4A11-B0DB-9A148E9C00E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E80206F-8846-425C-A56E-16FFBA442014}"/>
              </a:ext>
            </a:extLst>
          </p:cNvPr>
          <p:cNvSpPr>
            <a:spLocks noGrp="1"/>
          </p:cNvSpPr>
          <p:nvPr>
            <p:ph type="dt" sz="half" idx="10"/>
          </p:nvPr>
        </p:nvSpPr>
        <p:spPr/>
        <p:txBody>
          <a:bodyPr/>
          <a:lstStyle/>
          <a:p>
            <a:fld id="{40DA1498-92C7-4E4B-8045-C9195F453964}" type="datetimeFigureOut">
              <a:rPr lang="en-US" smtClean="0"/>
              <a:t>10/14/2022</a:t>
            </a:fld>
            <a:endParaRPr lang="en-US" dirty="0"/>
          </a:p>
        </p:txBody>
      </p:sp>
      <p:sp>
        <p:nvSpPr>
          <p:cNvPr id="8" name="Footer Placeholder 7">
            <a:extLst>
              <a:ext uri="{FF2B5EF4-FFF2-40B4-BE49-F238E27FC236}">
                <a16:creationId xmlns:a16="http://schemas.microsoft.com/office/drawing/2014/main" id="{6A45E89F-12CF-4561-A5F2-1E05783A306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EB4DFE4-927C-43B1-A061-5CB97FFB33BE}"/>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469058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0E367-8DA0-4655-BCBC-F4280D8642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EF9592-AA3C-4CF8-A5DB-4D010195A438}"/>
              </a:ext>
            </a:extLst>
          </p:cNvPr>
          <p:cNvSpPr>
            <a:spLocks noGrp="1"/>
          </p:cNvSpPr>
          <p:nvPr>
            <p:ph type="dt" sz="half" idx="10"/>
          </p:nvPr>
        </p:nvSpPr>
        <p:spPr/>
        <p:txBody>
          <a:bodyPr/>
          <a:lstStyle/>
          <a:p>
            <a:fld id="{40DA1498-92C7-4E4B-8045-C9195F453964}" type="datetimeFigureOut">
              <a:rPr lang="en-US" smtClean="0"/>
              <a:t>10/14/2022</a:t>
            </a:fld>
            <a:endParaRPr lang="en-US" dirty="0"/>
          </a:p>
        </p:txBody>
      </p:sp>
      <p:sp>
        <p:nvSpPr>
          <p:cNvPr id="4" name="Footer Placeholder 3">
            <a:extLst>
              <a:ext uri="{FF2B5EF4-FFF2-40B4-BE49-F238E27FC236}">
                <a16:creationId xmlns:a16="http://schemas.microsoft.com/office/drawing/2014/main" id="{3C2C9377-F93E-4515-852A-26470775515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AED076D-476B-42BA-8795-14FE6C1E6974}"/>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3625551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A599B4-6AB2-4190-82B5-7667EE1E922A}"/>
              </a:ext>
            </a:extLst>
          </p:cNvPr>
          <p:cNvSpPr>
            <a:spLocks noGrp="1"/>
          </p:cNvSpPr>
          <p:nvPr>
            <p:ph type="dt" sz="half" idx="10"/>
          </p:nvPr>
        </p:nvSpPr>
        <p:spPr/>
        <p:txBody>
          <a:bodyPr/>
          <a:lstStyle/>
          <a:p>
            <a:fld id="{40DA1498-92C7-4E4B-8045-C9195F453964}" type="datetimeFigureOut">
              <a:rPr lang="en-US" smtClean="0"/>
              <a:t>10/14/2022</a:t>
            </a:fld>
            <a:endParaRPr lang="en-US" dirty="0"/>
          </a:p>
        </p:txBody>
      </p:sp>
      <p:sp>
        <p:nvSpPr>
          <p:cNvPr id="3" name="Footer Placeholder 2">
            <a:extLst>
              <a:ext uri="{FF2B5EF4-FFF2-40B4-BE49-F238E27FC236}">
                <a16:creationId xmlns:a16="http://schemas.microsoft.com/office/drawing/2014/main" id="{1B8FBFB3-AD86-4E39-B8AE-B4EC1452815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9A4AF55-C114-4B60-9A20-56B00A11B3BF}"/>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3058200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83DA1-5CB8-405D-9613-8A9B7BC566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42BB15-A24D-42E9-9CAE-BB82722630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8F0849D-D3C3-462A-9751-4EAB0B9145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180DD20-7A20-4574-98A4-427795876739}"/>
              </a:ext>
            </a:extLst>
          </p:cNvPr>
          <p:cNvSpPr>
            <a:spLocks noGrp="1"/>
          </p:cNvSpPr>
          <p:nvPr>
            <p:ph type="dt" sz="half" idx="10"/>
          </p:nvPr>
        </p:nvSpPr>
        <p:spPr/>
        <p:txBody>
          <a:bodyPr/>
          <a:lstStyle/>
          <a:p>
            <a:fld id="{40DA1498-92C7-4E4B-8045-C9195F453964}" type="datetimeFigureOut">
              <a:rPr lang="en-US" smtClean="0"/>
              <a:t>10/14/2022</a:t>
            </a:fld>
            <a:endParaRPr lang="en-US" dirty="0"/>
          </a:p>
        </p:txBody>
      </p:sp>
      <p:sp>
        <p:nvSpPr>
          <p:cNvPr id="6" name="Footer Placeholder 5">
            <a:extLst>
              <a:ext uri="{FF2B5EF4-FFF2-40B4-BE49-F238E27FC236}">
                <a16:creationId xmlns:a16="http://schemas.microsoft.com/office/drawing/2014/main" id="{54D0ED2B-71C4-421A-9DB0-676E00C10BD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8C4572A-ADFC-4C53-BCA2-42BDF693BC4D}"/>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3230950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F5C67-EEEC-4AB0-9653-0F80D6B109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DD50D6D-5277-4324-AF23-5FAF007834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75275657-2BF9-4761-96B6-50EE3CFCFA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C3C3F7B-A4C8-4F9D-8165-BC5186EA0929}"/>
              </a:ext>
            </a:extLst>
          </p:cNvPr>
          <p:cNvSpPr>
            <a:spLocks noGrp="1"/>
          </p:cNvSpPr>
          <p:nvPr>
            <p:ph type="dt" sz="half" idx="10"/>
          </p:nvPr>
        </p:nvSpPr>
        <p:spPr/>
        <p:txBody>
          <a:bodyPr/>
          <a:lstStyle/>
          <a:p>
            <a:fld id="{40DA1498-92C7-4E4B-8045-C9195F453964}" type="datetimeFigureOut">
              <a:rPr lang="en-US" smtClean="0"/>
              <a:t>10/14/2022</a:t>
            </a:fld>
            <a:endParaRPr lang="en-US" dirty="0"/>
          </a:p>
        </p:txBody>
      </p:sp>
      <p:sp>
        <p:nvSpPr>
          <p:cNvPr id="6" name="Footer Placeholder 5">
            <a:extLst>
              <a:ext uri="{FF2B5EF4-FFF2-40B4-BE49-F238E27FC236}">
                <a16:creationId xmlns:a16="http://schemas.microsoft.com/office/drawing/2014/main" id="{DE696EA5-2FA2-464D-982F-C53E6426A84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911B398-191B-4AB1-86ED-00D0046EACF5}"/>
              </a:ext>
            </a:extLst>
          </p:cNvPr>
          <p:cNvSpPr>
            <a:spLocks noGrp="1"/>
          </p:cNvSpPr>
          <p:nvPr>
            <p:ph type="sldNum" sz="quarter" idx="12"/>
          </p:nvPr>
        </p:nvSpPr>
        <p:spPr/>
        <p:txBody>
          <a:bodyPr/>
          <a:lstStyle/>
          <a:p>
            <a:fld id="{06FEDF93-2BFD-41CA-ABC7-B039102F3792}" type="slidenum">
              <a:rPr lang="en-US" smtClean="0"/>
              <a:t>‹#›</a:t>
            </a:fld>
            <a:endParaRPr lang="en-US" dirty="0"/>
          </a:p>
        </p:txBody>
      </p:sp>
    </p:spTree>
    <p:extLst>
      <p:ext uri="{BB962C8B-B14F-4D97-AF65-F5344CB8AC3E}">
        <p14:creationId xmlns:p14="http://schemas.microsoft.com/office/powerpoint/2010/main" val="1586601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3445CA-54C1-4DDE-A216-DD2414E3F5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306395A-6879-4E93-B24E-067F88AC1D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50FF5B-A6A6-4F0F-AA5D-3F0F69A43A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DA1498-92C7-4E4B-8045-C9195F453964}" type="datetimeFigureOut">
              <a:rPr lang="en-US" smtClean="0"/>
              <a:t>10/14/2022</a:t>
            </a:fld>
            <a:endParaRPr lang="en-US" dirty="0"/>
          </a:p>
        </p:txBody>
      </p:sp>
      <p:sp>
        <p:nvSpPr>
          <p:cNvPr id="5" name="Footer Placeholder 4">
            <a:extLst>
              <a:ext uri="{FF2B5EF4-FFF2-40B4-BE49-F238E27FC236}">
                <a16:creationId xmlns:a16="http://schemas.microsoft.com/office/drawing/2014/main" id="{FA798FAA-76CC-42EF-8BE0-466A41BBAB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149FF02-6890-4E10-B958-1097AD32C6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FEDF93-2BFD-41CA-ABC7-B039102F3792}" type="slidenum">
              <a:rPr lang="en-US" smtClean="0"/>
              <a:t>‹#›</a:t>
            </a:fld>
            <a:endParaRPr lang="en-US" dirty="0"/>
          </a:p>
        </p:txBody>
      </p:sp>
    </p:spTree>
    <p:extLst>
      <p:ext uri="{BB962C8B-B14F-4D97-AF65-F5344CB8AC3E}">
        <p14:creationId xmlns:p14="http://schemas.microsoft.com/office/powerpoint/2010/main" val="2603789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chart" Target="../charts/chart4.xml"/></Relationships>
</file>

<file path=ppt/slides/_rels/slide6.xml.rels><?xml version="1.0" encoding="UTF-8" standalone="yes"?>
<Relationships xmlns="http://schemas.openxmlformats.org/package/2006/relationships"><Relationship Id="rId8" Type="http://schemas.openxmlformats.org/officeDocument/2006/relationships/chart" Target="../charts/chart5.xm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zigZag">
          <a:fgClr>
            <a:schemeClr val="bg2">
              <a:lumMod val="50000"/>
            </a:schemeClr>
          </a:fgClr>
          <a:bgClr>
            <a:schemeClr val="tx2">
              <a:lumMod val="60000"/>
              <a:lumOff val="40000"/>
            </a:schemeClr>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00AEF-1595-4419-801B-6E36A33BB8CF}"/>
              </a:ext>
            </a:extLst>
          </p:cNvPr>
          <p:cNvSpPr>
            <a:spLocks noGrp="1"/>
          </p:cNvSpPr>
          <p:nvPr>
            <p:ph type="ctrTitle"/>
          </p:nvPr>
        </p:nvSpPr>
        <p:spPr>
          <a:xfrm>
            <a:off x="1524000" y="4376036"/>
            <a:ext cx="9144000" cy="2492990"/>
          </a:xfrm>
          <a:noFill/>
        </p:spPr>
        <p:txBody>
          <a:bodyPr lIns="0" tIns="0" rIns="0" bIns="0" anchor="t">
            <a:spAutoFit/>
          </a:bodyPr>
          <a:lstStyle/>
          <a:p>
            <a:r>
              <a:rPr lang="en-US" b="1" dirty="0">
                <a:solidFill>
                  <a:schemeClr val="bg1"/>
                </a:solidFill>
              </a:rPr>
              <a:t>Just in Time </a:t>
            </a:r>
            <a:br>
              <a:rPr lang="en-US" dirty="0">
                <a:solidFill>
                  <a:schemeClr val="bg1"/>
                </a:solidFill>
              </a:rPr>
            </a:br>
            <a:r>
              <a:rPr lang="en-US" sz="4000" dirty="0">
                <a:solidFill>
                  <a:schemeClr val="accent2"/>
                </a:solidFill>
              </a:rPr>
              <a:t>Greater Upstate </a:t>
            </a:r>
            <a:br>
              <a:rPr lang="en-US" sz="4000" dirty="0">
                <a:solidFill>
                  <a:schemeClr val="accent2"/>
                </a:solidFill>
              </a:rPr>
            </a:br>
            <a:r>
              <a:rPr lang="en-US" sz="4000" dirty="0">
                <a:solidFill>
                  <a:schemeClr val="accent2"/>
                </a:solidFill>
              </a:rPr>
              <a:t>Spartanburg, Cherokee &amp; Union</a:t>
            </a:r>
            <a:br>
              <a:rPr lang="en-US" sz="4000" dirty="0">
                <a:solidFill>
                  <a:schemeClr val="accent2"/>
                </a:solidFill>
              </a:rPr>
            </a:br>
            <a:r>
              <a:rPr lang="en-US" sz="4000" dirty="0">
                <a:solidFill>
                  <a:schemeClr val="accent2"/>
                </a:solidFill>
              </a:rPr>
              <a:t>PY 22 Issue 3 September 2022 </a:t>
            </a:r>
            <a:endParaRPr lang="en-US" dirty="0">
              <a:solidFill>
                <a:schemeClr val="accent2"/>
              </a:solidFill>
            </a:endParaRPr>
          </a:p>
        </p:txBody>
      </p:sp>
      <p:sp>
        <p:nvSpPr>
          <p:cNvPr id="4" name="Diamond 3">
            <a:extLst>
              <a:ext uri="{FF2B5EF4-FFF2-40B4-BE49-F238E27FC236}">
                <a16:creationId xmlns:a16="http://schemas.microsoft.com/office/drawing/2014/main" id="{1C59176D-59A8-4C02-B448-EE01232FB3E7}"/>
              </a:ext>
              <a:ext uri="{C183D7F6-B498-43B3-948B-1728B52AA6E4}">
                <adec:decorative xmlns:adec="http://schemas.microsoft.com/office/drawing/2017/decorative" val="1"/>
              </a:ext>
            </a:extLst>
          </p:cNvPr>
          <p:cNvSpPr/>
          <p:nvPr/>
        </p:nvSpPr>
        <p:spPr>
          <a:xfrm>
            <a:off x="4792318" y="-608242"/>
            <a:ext cx="2607364" cy="2607364"/>
          </a:xfrm>
          <a:prstGeom prst="diamond">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iamond 4">
            <a:extLst>
              <a:ext uri="{FF2B5EF4-FFF2-40B4-BE49-F238E27FC236}">
                <a16:creationId xmlns:a16="http://schemas.microsoft.com/office/drawing/2014/main" id="{A50B1817-3C7F-41BC-8557-7A00C928EE16}"/>
              </a:ext>
              <a:ext uri="{C183D7F6-B498-43B3-948B-1728B52AA6E4}">
                <adec:decorative xmlns:adec="http://schemas.microsoft.com/office/drawing/2017/decorative" val="1"/>
              </a:ext>
            </a:extLst>
          </p:cNvPr>
          <p:cNvSpPr/>
          <p:nvPr/>
        </p:nvSpPr>
        <p:spPr>
          <a:xfrm>
            <a:off x="4325257" y="-208943"/>
            <a:ext cx="3541486" cy="3541486"/>
          </a:xfrm>
          <a:prstGeom prst="diamond">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87849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hidden="1">
            <a:extLst>
              <a:ext uri="{FF2B5EF4-FFF2-40B4-BE49-F238E27FC236}">
                <a16:creationId xmlns:a16="http://schemas.microsoft.com/office/drawing/2014/main" id="{ED2F5393-91A3-4102-A584-E902285C507A}"/>
              </a:ext>
            </a:extLst>
          </p:cNvPr>
          <p:cNvSpPr>
            <a:spLocks noGrp="1"/>
          </p:cNvSpPr>
          <p:nvPr>
            <p:ph type="title" idx="4294967295"/>
          </p:nvPr>
        </p:nvSpPr>
        <p:spPr>
          <a:xfrm>
            <a:off x="0" y="365125"/>
            <a:ext cx="10515600" cy="1325563"/>
          </a:xfrm>
        </p:spPr>
        <p:txBody>
          <a:bodyPr/>
          <a:lstStyle/>
          <a:p>
            <a:r>
              <a:rPr lang="en-US" dirty="0"/>
              <a:t>Project analysis slide 4</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8105775" y="522898"/>
            <a:ext cx="4086225" cy="0"/>
          </a:xfrm>
          <a:prstGeom prst="line">
            <a:avLst/>
          </a:prstGeom>
          <a:ln>
            <a:solidFill>
              <a:schemeClr val="accent2"/>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228600" y="190500"/>
            <a:ext cx="11734800" cy="720197"/>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dirty="0">
                <a:solidFill>
                  <a:schemeClr val="tx1">
                    <a:lumMod val="75000"/>
                    <a:lumOff val="25000"/>
                  </a:schemeClr>
                </a:solidFill>
              </a:rPr>
              <a:t>Center Data</a:t>
            </a:r>
            <a:br>
              <a:rPr lang="en-US" sz="2800" dirty="0">
                <a:solidFill>
                  <a:schemeClr val="tx1">
                    <a:lumMod val="75000"/>
                    <a:lumOff val="25000"/>
                  </a:schemeClr>
                </a:solidFill>
              </a:rPr>
            </a:br>
            <a:endParaRPr lang="en-US" sz="2800" dirty="0">
              <a:solidFill>
                <a:schemeClr val="tx1">
                  <a:lumMod val="75000"/>
                  <a:lumOff val="25000"/>
                </a:schemeClr>
              </a:solidFill>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522898"/>
            <a:ext cx="4086225" cy="0"/>
          </a:xfrm>
          <a:prstGeom prst="line">
            <a:avLst/>
          </a:prstGeom>
          <a:ln>
            <a:solidFill>
              <a:schemeClr val="accent2"/>
            </a:solidFill>
            <a:tailEnd type="oval"/>
          </a:ln>
        </p:spPr>
        <p:style>
          <a:lnRef idx="1">
            <a:schemeClr val="accent1"/>
          </a:lnRef>
          <a:fillRef idx="0">
            <a:schemeClr val="accent1"/>
          </a:fillRef>
          <a:effectRef idx="0">
            <a:schemeClr val="accent1"/>
          </a:effectRef>
          <a:fontRef idx="minor">
            <a:schemeClr val="tx1"/>
          </a:fontRef>
        </p:style>
      </p:cxnSp>
      <p:sp>
        <p:nvSpPr>
          <p:cNvPr id="3" name="Oval 2">
            <a:extLst>
              <a:ext uri="{FF2B5EF4-FFF2-40B4-BE49-F238E27FC236}">
                <a16:creationId xmlns:a16="http://schemas.microsoft.com/office/drawing/2014/main" id="{9F23A462-D581-4451-A275-D8FA412E142C}"/>
              </a:ext>
              <a:ext uri="{C183D7F6-B498-43B3-948B-1728B52AA6E4}">
                <adec:decorative xmlns:adec="http://schemas.microsoft.com/office/drawing/2017/decorative" val="1"/>
              </a:ext>
            </a:extLst>
          </p:cNvPr>
          <p:cNvSpPr/>
          <p:nvPr/>
        </p:nvSpPr>
        <p:spPr>
          <a:xfrm>
            <a:off x="1589980" y="1354055"/>
            <a:ext cx="1587500" cy="15875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41" name="Oval 40">
            <a:extLst>
              <a:ext uri="{FF2B5EF4-FFF2-40B4-BE49-F238E27FC236}">
                <a16:creationId xmlns:a16="http://schemas.microsoft.com/office/drawing/2014/main" id="{3FAD125B-9A3B-49A4-B9EC-C8A6D3CF9CBF}"/>
              </a:ext>
              <a:ext uri="{C183D7F6-B498-43B3-948B-1728B52AA6E4}">
                <adec:decorative xmlns:adec="http://schemas.microsoft.com/office/drawing/2017/decorative" val="1"/>
              </a:ext>
            </a:extLst>
          </p:cNvPr>
          <p:cNvSpPr/>
          <p:nvPr/>
        </p:nvSpPr>
        <p:spPr>
          <a:xfrm>
            <a:off x="1589980" y="3051925"/>
            <a:ext cx="1587500" cy="158750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Oval 41">
            <a:extLst>
              <a:ext uri="{FF2B5EF4-FFF2-40B4-BE49-F238E27FC236}">
                <a16:creationId xmlns:a16="http://schemas.microsoft.com/office/drawing/2014/main" id="{233E4AB5-6FC1-4454-9421-850EF5A4ADF3}"/>
              </a:ext>
              <a:ext uri="{C183D7F6-B498-43B3-948B-1728B52AA6E4}">
                <adec:decorative xmlns:adec="http://schemas.microsoft.com/office/drawing/2017/decorative" val="1"/>
              </a:ext>
            </a:extLst>
          </p:cNvPr>
          <p:cNvSpPr/>
          <p:nvPr/>
        </p:nvSpPr>
        <p:spPr>
          <a:xfrm>
            <a:off x="1589980" y="4749795"/>
            <a:ext cx="1587500" cy="15875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Rectangle 83">
            <a:extLst>
              <a:ext uri="{FF2B5EF4-FFF2-40B4-BE49-F238E27FC236}">
                <a16:creationId xmlns:a16="http://schemas.microsoft.com/office/drawing/2014/main" id="{3B69453F-B845-4467-8C29-7A6677641EC0}"/>
              </a:ext>
            </a:extLst>
          </p:cNvPr>
          <p:cNvSpPr/>
          <p:nvPr/>
        </p:nvSpPr>
        <p:spPr>
          <a:xfrm>
            <a:off x="8989218" y="3599454"/>
            <a:ext cx="1371600" cy="246221"/>
          </a:xfrm>
          <a:prstGeom prst="rect">
            <a:avLst/>
          </a:prstGeom>
        </p:spPr>
        <p:txBody>
          <a:bodyPr wrap="square" lIns="0" tIns="0" rIns="0" bIns="0" anchor="ctr">
            <a:spAutoFit/>
          </a:bodyPr>
          <a:lstStyle/>
          <a:p>
            <a:pPr algn="ctr"/>
            <a:r>
              <a:rPr lang="en-US" sz="1600" dirty="0">
                <a:solidFill>
                  <a:schemeClr val="bg1"/>
                </a:solidFill>
              </a:rPr>
              <a:t>Schedules</a:t>
            </a:r>
          </a:p>
        </p:txBody>
      </p:sp>
      <p:sp>
        <p:nvSpPr>
          <p:cNvPr id="85" name="Rectangle 84">
            <a:extLst>
              <a:ext uri="{FF2B5EF4-FFF2-40B4-BE49-F238E27FC236}">
                <a16:creationId xmlns:a16="http://schemas.microsoft.com/office/drawing/2014/main" id="{C7CFAFBF-6B2A-49A8-ADCE-FD94A08C87B3}"/>
              </a:ext>
            </a:extLst>
          </p:cNvPr>
          <p:cNvSpPr/>
          <p:nvPr/>
        </p:nvSpPr>
        <p:spPr>
          <a:xfrm>
            <a:off x="8989218" y="1778472"/>
            <a:ext cx="1371600" cy="246221"/>
          </a:xfrm>
          <a:prstGeom prst="rect">
            <a:avLst/>
          </a:prstGeom>
        </p:spPr>
        <p:txBody>
          <a:bodyPr wrap="square" lIns="0" tIns="0" rIns="0" bIns="0" anchor="ctr">
            <a:spAutoFit/>
          </a:bodyPr>
          <a:lstStyle/>
          <a:p>
            <a:pPr algn="ctr"/>
            <a:r>
              <a:rPr lang="en-US" sz="1600" dirty="0">
                <a:solidFill>
                  <a:schemeClr val="bg1"/>
                </a:solidFill>
              </a:rPr>
              <a:t>Tasks</a:t>
            </a:r>
          </a:p>
        </p:txBody>
      </p:sp>
      <p:sp>
        <p:nvSpPr>
          <p:cNvPr id="86" name="Rectangle 85">
            <a:extLst>
              <a:ext uri="{FF2B5EF4-FFF2-40B4-BE49-F238E27FC236}">
                <a16:creationId xmlns:a16="http://schemas.microsoft.com/office/drawing/2014/main" id="{6B499F5E-706B-4272-818B-C87149038662}"/>
              </a:ext>
            </a:extLst>
          </p:cNvPr>
          <p:cNvSpPr/>
          <p:nvPr/>
        </p:nvSpPr>
        <p:spPr>
          <a:xfrm>
            <a:off x="8989218" y="5420435"/>
            <a:ext cx="1371600" cy="246221"/>
          </a:xfrm>
          <a:prstGeom prst="rect">
            <a:avLst/>
          </a:prstGeom>
        </p:spPr>
        <p:txBody>
          <a:bodyPr wrap="square" lIns="0" tIns="0" rIns="0" bIns="0" anchor="ctr">
            <a:spAutoFit/>
          </a:bodyPr>
          <a:lstStyle/>
          <a:p>
            <a:pPr algn="ctr"/>
            <a:r>
              <a:rPr lang="en-US" sz="1600" dirty="0">
                <a:solidFill>
                  <a:schemeClr val="bg1"/>
                </a:solidFill>
              </a:rPr>
              <a:t>Resources</a:t>
            </a:r>
          </a:p>
        </p:txBody>
      </p:sp>
      <p:sp>
        <p:nvSpPr>
          <p:cNvPr id="91" name="Rectangle 90">
            <a:extLst>
              <a:ext uri="{FF2B5EF4-FFF2-40B4-BE49-F238E27FC236}">
                <a16:creationId xmlns:a16="http://schemas.microsoft.com/office/drawing/2014/main" id="{0F8D1DEA-0363-4C10-925D-1D68E14CCEF4}"/>
              </a:ext>
            </a:extLst>
          </p:cNvPr>
          <p:cNvSpPr/>
          <p:nvPr/>
        </p:nvSpPr>
        <p:spPr>
          <a:xfrm>
            <a:off x="1709439" y="1835569"/>
            <a:ext cx="1348582" cy="487313"/>
          </a:xfrm>
          <a:prstGeom prst="rect">
            <a:avLst/>
          </a:prstGeom>
        </p:spPr>
        <p:txBody>
          <a:bodyPr wrap="square" lIns="0" tIns="0" rIns="0" bIns="0" anchor="ctr">
            <a:spAutoFit/>
          </a:bodyPr>
          <a:lstStyle/>
          <a:p>
            <a:pPr algn="ctr">
              <a:lnSpc>
                <a:spcPts val="1900"/>
              </a:lnSpc>
            </a:pPr>
            <a:r>
              <a:rPr lang="en-US" b="1" dirty="0">
                <a:solidFill>
                  <a:schemeClr val="tx1">
                    <a:lumMod val="75000"/>
                    <a:lumOff val="25000"/>
                  </a:schemeClr>
                </a:solidFill>
                <a:cs typeface="Segoe UI" panose="020B0502040204020203" pitchFamily="34" charset="0"/>
              </a:rPr>
              <a:t>Spartanburg</a:t>
            </a:r>
          </a:p>
          <a:p>
            <a:pPr algn="ctr">
              <a:lnSpc>
                <a:spcPts val="1900"/>
              </a:lnSpc>
            </a:pPr>
            <a:r>
              <a:rPr lang="en-US" b="1" dirty="0">
                <a:solidFill>
                  <a:schemeClr val="tx1">
                    <a:lumMod val="75000"/>
                    <a:lumOff val="25000"/>
                  </a:schemeClr>
                </a:solidFill>
                <a:cs typeface="Segoe UI" panose="020B0502040204020203" pitchFamily="34" charset="0"/>
              </a:rPr>
              <a:t>3.1</a:t>
            </a:r>
          </a:p>
        </p:txBody>
      </p:sp>
      <p:sp>
        <p:nvSpPr>
          <p:cNvPr id="92" name="Rectangle 91">
            <a:extLst>
              <a:ext uri="{FF2B5EF4-FFF2-40B4-BE49-F238E27FC236}">
                <a16:creationId xmlns:a16="http://schemas.microsoft.com/office/drawing/2014/main" id="{A69BDC62-882D-49FD-B60A-05F493B04723}"/>
              </a:ext>
            </a:extLst>
          </p:cNvPr>
          <p:cNvSpPr/>
          <p:nvPr/>
        </p:nvSpPr>
        <p:spPr>
          <a:xfrm>
            <a:off x="1337202" y="894639"/>
            <a:ext cx="2359559" cy="243656"/>
          </a:xfrm>
          <a:prstGeom prst="rect">
            <a:avLst/>
          </a:prstGeom>
        </p:spPr>
        <p:txBody>
          <a:bodyPr wrap="square" lIns="0" tIns="0" rIns="0" bIns="0" anchor="ctr">
            <a:spAutoFit/>
          </a:bodyPr>
          <a:lstStyle/>
          <a:p>
            <a:pPr algn="ctr">
              <a:lnSpc>
                <a:spcPts val="1900"/>
              </a:lnSpc>
            </a:pPr>
            <a:r>
              <a:rPr lang="en-US" b="1" dirty="0">
                <a:solidFill>
                  <a:schemeClr val="tx1">
                    <a:lumMod val="75000"/>
                    <a:lumOff val="25000"/>
                  </a:schemeClr>
                </a:solidFill>
                <a:latin typeface="Century Gothic" panose="020B0502020202020204" pitchFamily="34" charset="0"/>
                <a:cs typeface="Segoe UI" panose="020B0502040204020203" pitchFamily="34" charset="0"/>
              </a:rPr>
              <a:t>Unemployment Rates</a:t>
            </a:r>
          </a:p>
        </p:txBody>
      </p:sp>
      <p:sp>
        <p:nvSpPr>
          <p:cNvPr id="34" name="Rectangle 33">
            <a:extLst>
              <a:ext uri="{FF2B5EF4-FFF2-40B4-BE49-F238E27FC236}">
                <a16:creationId xmlns:a16="http://schemas.microsoft.com/office/drawing/2014/main" id="{0F8D1DEA-0363-4C10-925D-1D68E14CCEF4}"/>
              </a:ext>
            </a:extLst>
          </p:cNvPr>
          <p:cNvSpPr/>
          <p:nvPr/>
        </p:nvSpPr>
        <p:spPr>
          <a:xfrm>
            <a:off x="1709439" y="3580266"/>
            <a:ext cx="1348582" cy="487313"/>
          </a:xfrm>
          <a:prstGeom prst="rect">
            <a:avLst/>
          </a:prstGeom>
        </p:spPr>
        <p:txBody>
          <a:bodyPr wrap="square" lIns="0" tIns="0" rIns="0" bIns="0" anchor="ctr">
            <a:spAutoFit/>
          </a:bodyPr>
          <a:lstStyle/>
          <a:p>
            <a:pPr algn="ctr">
              <a:lnSpc>
                <a:spcPts val="1900"/>
              </a:lnSpc>
            </a:pPr>
            <a:r>
              <a:rPr lang="en-US" b="1" dirty="0">
                <a:solidFill>
                  <a:schemeClr val="tx1">
                    <a:lumMod val="75000"/>
                    <a:lumOff val="25000"/>
                  </a:schemeClr>
                </a:solidFill>
                <a:cs typeface="Segoe UI" panose="020B0502040204020203" pitchFamily="34" charset="0"/>
              </a:rPr>
              <a:t>Cherokee</a:t>
            </a:r>
          </a:p>
          <a:p>
            <a:pPr algn="ctr">
              <a:lnSpc>
                <a:spcPts val="1900"/>
              </a:lnSpc>
            </a:pPr>
            <a:r>
              <a:rPr lang="en-US" b="1" dirty="0">
                <a:solidFill>
                  <a:schemeClr val="tx1">
                    <a:lumMod val="75000"/>
                    <a:lumOff val="25000"/>
                  </a:schemeClr>
                </a:solidFill>
                <a:cs typeface="Segoe UI" panose="020B0502040204020203" pitchFamily="34" charset="0"/>
              </a:rPr>
              <a:t>4.1</a:t>
            </a:r>
          </a:p>
        </p:txBody>
      </p:sp>
      <p:sp>
        <p:nvSpPr>
          <p:cNvPr id="35" name="Rectangle 34">
            <a:extLst>
              <a:ext uri="{FF2B5EF4-FFF2-40B4-BE49-F238E27FC236}">
                <a16:creationId xmlns:a16="http://schemas.microsoft.com/office/drawing/2014/main" id="{0F8D1DEA-0363-4C10-925D-1D68E14CCEF4}"/>
              </a:ext>
            </a:extLst>
          </p:cNvPr>
          <p:cNvSpPr/>
          <p:nvPr/>
        </p:nvSpPr>
        <p:spPr>
          <a:xfrm>
            <a:off x="1709439" y="5290508"/>
            <a:ext cx="1348582" cy="487313"/>
          </a:xfrm>
          <a:prstGeom prst="rect">
            <a:avLst/>
          </a:prstGeom>
        </p:spPr>
        <p:txBody>
          <a:bodyPr wrap="square" lIns="0" tIns="0" rIns="0" bIns="0" anchor="ctr">
            <a:spAutoFit/>
          </a:bodyPr>
          <a:lstStyle/>
          <a:p>
            <a:pPr algn="ctr">
              <a:lnSpc>
                <a:spcPts val="1900"/>
              </a:lnSpc>
            </a:pPr>
            <a:r>
              <a:rPr lang="en-US" b="1" dirty="0">
                <a:solidFill>
                  <a:schemeClr val="tx1">
                    <a:lumMod val="75000"/>
                    <a:lumOff val="25000"/>
                  </a:schemeClr>
                </a:solidFill>
                <a:cs typeface="Segoe UI" panose="020B0502040204020203" pitchFamily="34" charset="0"/>
              </a:rPr>
              <a:t>Union</a:t>
            </a:r>
          </a:p>
          <a:p>
            <a:pPr algn="ctr">
              <a:lnSpc>
                <a:spcPts val="1900"/>
              </a:lnSpc>
            </a:pPr>
            <a:r>
              <a:rPr lang="en-US" b="1" dirty="0">
                <a:solidFill>
                  <a:schemeClr val="tx1">
                    <a:lumMod val="75000"/>
                    <a:lumOff val="25000"/>
                  </a:schemeClr>
                </a:solidFill>
                <a:cs typeface="Segoe UI" panose="020B0502040204020203" pitchFamily="34" charset="0"/>
              </a:rPr>
              <a:t>5.4</a:t>
            </a:r>
          </a:p>
        </p:txBody>
      </p:sp>
      <p:sp>
        <p:nvSpPr>
          <p:cNvPr id="36" name="Oval 35">
            <a:extLst>
              <a:ext uri="{FF2B5EF4-FFF2-40B4-BE49-F238E27FC236}">
                <a16:creationId xmlns:a16="http://schemas.microsoft.com/office/drawing/2014/main" id="{9F23A462-D581-4451-A275-D8FA412E142C}"/>
              </a:ext>
              <a:ext uri="{C183D7F6-B498-43B3-948B-1728B52AA6E4}">
                <adec:decorative xmlns:adec="http://schemas.microsoft.com/office/drawing/2017/decorative" val="1"/>
              </a:ext>
            </a:extLst>
          </p:cNvPr>
          <p:cNvSpPr/>
          <p:nvPr/>
        </p:nvSpPr>
        <p:spPr>
          <a:xfrm>
            <a:off x="5302250" y="1354055"/>
            <a:ext cx="1587500" cy="158750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900"/>
              </a:lnSpc>
            </a:pPr>
            <a:r>
              <a:rPr lang="en-US" sz="1600" b="1" dirty="0">
                <a:solidFill>
                  <a:schemeClr val="tx1">
                    <a:lumMod val="75000"/>
                    <a:lumOff val="25000"/>
                  </a:schemeClr>
                </a:solidFill>
                <a:cs typeface="Segoe UI" panose="020B0502040204020203" pitchFamily="34" charset="0"/>
              </a:rPr>
              <a:t>September</a:t>
            </a:r>
          </a:p>
          <a:p>
            <a:pPr algn="ctr">
              <a:lnSpc>
                <a:spcPts val="1900"/>
              </a:lnSpc>
            </a:pPr>
            <a:r>
              <a:rPr lang="en-US" b="1" dirty="0">
                <a:solidFill>
                  <a:schemeClr val="tx1">
                    <a:lumMod val="75000"/>
                    <a:lumOff val="25000"/>
                  </a:schemeClr>
                </a:solidFill>
                <a:cs typeface="Segoe UI" panose="020B0502040204020203" pitchFamily="34" charset="0"/>
              </a:rPr>
              <a:t>953</a:t>
            </a:r>
          </a:p>
        </p:txBody>
      </p:sp>
      <p:sp>
        <p:nvSpPr>
          <p:cNvPr id="37" name="Oval 36">
            <a:extLst>
              <a:ext uri="{FF2B5EF4-FFF2-40B4-BE49-F238E27FC236}">
                <a16:creationId xmlns:a16="http://schemas.microsoft.com/office/drawing/2014/main" id="{3FAD125B-9A3B-49A4-B9EC-C8A6D3CF9CBF}"/>
              </a:ext>
              <a:ext uri="{C183D7F6-B498-43B3-948B-1728B52AA6E4}">
                <adec:decorative xmlns:adec="http://schemas.microsoft.com/office/drawing/2017/decorative" val="1"/>
              </a:ext>
            </a:extLst>
          </p:cNvPr>
          <p:cNvSpPr/>
          <p:nvPr/>
        </p:nvSpPr>
        <p:spPr>
          <a:xfrm>
            <a:off x="5302250" y="3051925"/>
            <a:ext cx="1587500" cy="15875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900"/>
              </a:lnSpc>
            </a:pPr>
            <a:r>
              <a:rPr lang="en-US" b="1" dirty="0">
                <a:solidFill>
                  <a:schemeClr val="tx1">
                    <a:lumMod val="75000"/>
                    <a:lumOff val="25000"/>
                  </a:schemeClr>
                </a:solidFill>
                <a:cs typeface="Segoe UI" panose="020B0502040204020203" pitchFamily="34" charset="0"/>
              </a:rPr>
              <a:t>August</a:t>
            </a:r>
          </a:p>
          <a:p>
            <a:pPr algn="ctr">
              <a:lnSpc>
                <a:spcPts val="1900"/>
              </a:lnSpc>
            </a:pPr>
            <a:r>
              <a:rPr lang="en-US" b="1" dirty="0">
                <a:solidFill>
                  <a:schemeClr val="tx1">
                    <a:lumMod val="75000"/>
                    <a:lumOff val="25000"/>
                  </a:schemeClr>
                </a:solidFill>
                <a:cs typeface="Segoe UI" panose="020B0502040204020203" pitchFamily="34" charset="0"/>
              </a:rPr>
              <a:t>1288</a:t>
            </a:r>
          </a:p>
        </p:txBody>
      </p:sp>
      <p:sp>
        <p:nvSpPr>
          <p:cNvPr id="38" name="Oval 37">
            <a:extLst>
              <a:ext uri="{FF2B5EF4-FFF2-40B4-BE49-F238E27FC236}">
                <a16:creationId xmlns:a16="http://schemas.microsoft.com/office/drawing/2014/main" id="{233E4AB5-6FC1-4454-9421-850EF5A4ADF3}"/>
              </a:ext>
              <a:ext uri="{C183D7F6-B498-43B3-948B-1728B52AA6E4}">
                <adec:decorative xmlns:adec="http://schemas.microsoft.com/office/drawing/2017/decorative" val="1"/>
              </a:ext>
            </a:extLst>
          </p:cNvPr>
          <p:cNvSpPr/>
          <p:nvPr/>
        </p:nvSpPr>
        <p:spPr>
          <a:xfrm>
            <a:off x="5311378" y="4749795"/>
            <a:ext cx="1587500" cy="158750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a:extLst>
              <a:ext uri="{FF2B5EF4-FFF2-40B4-BE49-F238E27FC236}">
                <a16:creationId xmlns:a16="http://schemas.microsoft.com/office/drawing/2014/main" id="{A69BDC62-882D-49FD-B60A-05F493B04723}"/>
              </a:ext>
            </a:extLst>
          </p:cNvPr>
          <p:cNvSpPr/>
          <p:nvPr/>
        </p:nvSpPr>
        <p:spPr>
          <a:xfrm>
            <a:off x="4934209" y="894639"/>
            <a:ext cx="2359559" cy="243656"/>
          </a:xfrm>
          <a:prstGeom prst="rect">
            <a:avLst/>
          </a:prstGeom>
        </p:spPr>
        <p:txBody>
          <a:bodyPr wrap="square" lIns="0" tIns="0" rIns="0" bIns="0" anchor="ctr">
            <a:spAutoFit/>
          </a:bodyPr>
          <a:lstStyle/>
          <a:p>
            <a:pPr algn="ctr">
              <a:lnSpc>
                <a:spcPts val="1900"/>
              </a:lnSpc>
            </a:pPr>
            <a:r>
              <a:rPr lang="en-US" b="1" dirty="0">
                <a:solidFill>
                  <a:schemeClr val="tx1">
                    <a:lumMod val="75000"/>
                    <a:lumOff val="25000"/>
                  </a:schemeClr>
                </a:solidFill>
                <a:latin typeface="Century Gothic" panose="020B0502020202020204" pitchFamily="34" charset="0"/>
                <a:cs typeface="Segoe UI" panose="020B0502040204020203" pitchFamily="34" charset="0"/>
              </a:rPr>
              <a:t>Center Traffic</a:t>
            </a:r>
          </a:p>
        </p:txBody>
      </p:sp>
      <p:sp>
        <p:nvSpPr>
          <p:cNvPr id="47" name="Rectangle 46">
            <a:extLst>
              <a:ext uri="{FF2B5EF4-FFF2-40B4-BE49-F238E27FC236}">
                <a16:creationId xmlns:a16="http://schemas.microsoft.com/office/drawing/2014/main" id="{0F8D1DEA-0363-4C10-925D-1D68E14CCEF4}"/>
              </a:ext>
            </a:extLst>
          </p:cNvPr>
          <p:cNvSpPr/>
          <p:nvPr/>
        </p:nvSpPr>
        <p:spPr>
          <a:xfrm>
            <a:off x="5416129" y="5279603"/>
            <a:ext cx="1348582" cy="487313"/>
          </a:xfrm>
          <a:prstGeom prst="rect">
            <a:avLst/>
          </a:prstGeom>
        </p:spPr>
        <p:txBody>
          <a:bodyPr wrap="square" lIns="0" tIns="0" rIns="0" bIns="0" anchor="ctr">
            <a:spAutoFit/>
          </a:bodyPr>
          <a:lstStyle/>
          <a:p>
            <a:pPr algn="ctr">
              <a:lnSpc>
                <a:spcPts val="1900"/>
              </a:lnSpc>
            </a:pPr>
            <a:r>
              <a:rPr lang="en-US" b="1" dirty="0">
                <a:solidFill>
                  <a:schemeClr val="tx1">
                    <a:lumMod val="75000"/>
                    <a:lumOff val="25000"/>
                  </a:schemeClr>
                </a:solidFill>
                <a:cs typeface="Segoe UI" panose="020B0502040204020203" pitchFamily="34" charset="0"/>
              </a:rPr>
              <a:t>YTD</a:t>
            </a:r>
          </a:p>
          <a:p>
            <a:pPr algn="ctr">
              <a:lnSpc>
                <a:spcPts val="1900"/>
              </a:lnSpc>
            </a:pPr>
            <a:r>
              <a:rPr lang="en-US" b="1" dirty="0">
                <a:solidFill>
                  <a:schemeClr val="tx1">
                    <a:lumMod val="75000"/>
                    <a:lumOff val="25000"/>
                  </a:schemeClr>
                </a:solidFill>
                <a:cs typeface="Segoe UI" panose="020B0502040204020203" pitchFamily="34" charset="0"/>
              </a:rPr>
              <a:t>3107</a:t>
            </a:r>
          </a:p>
        </p:txBody>
      </p:sp>
      <p:sp>
        <p:nvSpPr>
          <p:cNvPr id="48" name="Rectangle 47">
            <a:extLst>
              <a:ext uri="{FF2B5EF4-FFF2-40B4-BE49-F238E27FC236}">
                <a16:creationId xmlns:a16="http://schemas.microsoft.com/office/drawing/2014/main" id="{A69BDC62-882D-49FD-B60A-05F493B04723}"/>
              </a:ext>
            </a:extLst>
          </p:cNvPr>
          <p:cNvSpPr/>
          <p:nvPr/>
        </p:nvSpPr>
        <p:spPr>
          <a:xfrm>
            <a:off x="8969107" y="934096"/>
            <a:ext cx="2359559" cy="243656"/>
          </a:xfrm>
          <a:prstGeom prst="rect">
            <a:avLst/>
          </a:prstGeom>
        </p:spPr>
        <p:txBody>
          <a:bodyPr wrap="square" lIns="0" tIns="0" rIns="0" bIns="0" anchor="ctr">
            <a:spAutoFit/>
          </a:bodyPr>
          <a:lstStyle/>
          <a:p>
            <a:pPr algn="ctr">
              <a:lnSpc>
                <a:spcPts val="1900"/>
              </a:lnSpc>
            </a:pPr>
            <a:r>
              <a:rPr lang="en-US" b="1" dirty="0">
                <a:solidFill>
                  <a:schemeClr val="tx1">
                    <a:lumMod val="75000"/>
                    <a:lumOff val="25000"/>
                  </a:schemeClr>
                </a:solidFill>
                <a:latin typeface="Century Gothic" panose="020B0502020202020204" pitchFamily="34" charset="0"/>
                <a:cs typeface="Segoe UI" panose="020B0502040204020203" pitchFamily="34" charset="0"/>
              </a:rPr>
              <a:t> Workshops</a:t>
            </a:r>
          </a:p>
        </p:txBody>
      </p:sp>
      <p:sp>
        <p:nvSpPr>
          <p:cNvPr id="49" name="Oval 48">
            <a:extLst>
              <a:ext uri="{FF2B5EF4-FFF2-40B4-BE49-F238E27FC236}">
                <a16:creationId xmlns:a16="http://schemas.microsoft.com/office/drawing/2014/main" id="{9F23A462-D581-4451-A275-D8FA412E142C}"/>
              </a:ext>
              <a:ext uri="{C183D7F6-B498-43B3-948B-1728B52AA6E4}">
                <adec:decorative xmlns:adec="http://schemas.microsoft.com/office/drawing/2017/decorative" val="1"/>
              </a:ext>
            </a:extLst>
          </p:cNvPr>
          <p:cNvSpPr/>
          <p:nvPr/>
        </p:nvSpPr>
        <p:spPr>
          <a:xfrm>
            <a:off x="9355136" y="1359906"/>
            <a:ext cx="1587500" cy="15875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50" name="Oval 49">
            <a:extLst>
              <a:ext uri="{FF2B5EF4-FFF2-40B4-BE49-F238E27FC236}">
                <a16:creationId xmlns:a16="http://schemas.microsoft.com/office/drawing/2014/main" id="{3FAD125B-9A3B-49A4-B9EC-C8A6D3CF9CBF}"/>
              </a:ext>
              <a:ext uri="{C183D7F6-B498-43B3-948B-1728B52AA6E4}">
                <adec:decorative xmlns:adec="http://schemas.microsoft.com/office/drawing/2017/decorative" val="1"/>
              </a:ext>
            </a:extLst>
          </p:cNvPr>
          <p:cNvSpPr/>
          <p:nvPr/>
        </p:nvSpPr>
        <p:spPr>
          <a:xfrm>
            <a:off x="9355136" y="3051925"/>
            <a:ext cx="1587500" cy="158750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Oval 51">
            <a:extLst>
              <a:ext uri="{FF2B5EF4-FFF2-40B4-BE49-F238E27FC236}">
                <a16:creationId xmlns:a16="http://schemas.microsoft.com/office/drawing/2014/main" id="{233E4AB5-6FC1-4454-9421-850EF5A4ADF3}"/>
              </a:ext>
              <a:ext uri="{C183D7F6-B498-43B3-948B-1728B52AA6E4}">
                <adec:decorative xmlns:adec="http://schemas.microsoft.com/office/drawing/2017/decorative" val="1"/>
              </a:ext>
            </a:extLst>
          </p:cNvPr>
          <p:cNvSpPr/>
          <p:nvPr/>
        </p:nvSpPr>
        <p:spPr>
          <a:xfrm>
            <a:off x="9373587" y="4749795"/>
            <a:ext cx="1587500" cy="15875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0F8D1DEA-0363-4C10-925D-1D68E14CCEF4}"/>
              </a:ext>
            </a:extLst>
          </p:cNvPr>
          <p:cNvSpPr/>
          <p:nvPr/>
        </p:nvSpPr>
        <p:spPr>
          <a:xfrm>
            <a:off x="9493046" y="1482858"/>
            <a:ext cx="1348582" cy="1218282"/>
          </a:xfrm>
          <a:prstGeom prst="rect">
            <a:avLst/>
          </a:prstGeom>
        </p:spPr>
        <p:txBody>
          <a:bodyPr wrap="square" lIns="0" tIns="0" rIns="0" bIns="0" anchor="ctr">
            <a:spAutoFit/>
          </a:bodyPr>
          <a:lstStyle/>
          <a:p>
            <a:pPr algn="ctr">
              <a:lnSpc>
                <a:spcPts val="1900"/>
              </a:lnSpc>
            </a:pPr>
            <a:r>
              <a:rPr lang="en-US" b="1" dirty="0">
                <a:solidFill>
                  <a:schemeClr val="tx1">
                    <a:lumMod val="75000"/>
                    <a:lumOff val="25000"/>
                  </a:schemeClr>
                </a:solidFill>
                <a:cs typeface="Segoe UI" panose="020B0502040204020203" pitchFamily="34" charset="0"/>
              </a:rPr>
              <a:t>Soft Skills YTD</a:t>
            </a:r>
          </a:p>
          <a:p>
            <a:pPr algn="ctr">
              <a:lnSpc>
                <a:spcPts val="1900"/>
              </a:lnSpc>
            </a:pPr>
            <a:r>
              <a:rPr lang="en-US" b="1" dirty="0">
                <a:solidFill>
                  <a:schemeClr val="tx1">
                    <a:lumMod val="75000"/>
                    <a:lumOff val="25000"/>
                  </a:schemeClr>
                </a:solidFill>
                <a:cs typeface="Segoe UI" panose="020B0502040204020203" pitchFamily="34" charset="0"/>
              </a:rPr>
              <a:t>19</a:t>
            </a:r>
          </a:p>
          <a:p>
            <a:pPr algn="ctr">
              <a:lnSpc>
                <a:spcPts val="1900"/>
              </a:lnSpc>
            </a:pPr>
            <a:r>
              <a:rPr lang="en-US" sz="1400" b="1" dirty="0">
                <a:solidFill>
                  <a:schemeClr val="tx1">
                    <a:lumMod val="75000"/>
                    <a:lumOff val="25000"/>
                  </a:schemeClr>
                </a:solidFill>
                <a:cs typeface="Segoe UI" panose="020B0502040204020203" pitchFamily="34" charset="0"/>
              </a:rPr>
              <a:t>WIOA -7</a:t>
            </a:r>
          </a:p>
          <a:p>
            <a:pPr algn="ctr">
              <a:lnSpc>
                <a:spcPts val="1900"/>
              </a:lnSpc>
            </a:pPr>
            <a:r>
              <a:rPr lang="en-US" sz="1400" b="1" dirty="0">
                <a:solidFill>
                  <a:schemeClr val="tx1">
                    <a:lumMod val="75000"/>
                    <a:lumOff val="25000"/>
                  </a:schemeClr>
                </a:solidFill>
                <a:cs typeface="Segoe UI" panose="020B0502040204020203" pitchFamily="34" charset="0"/>
              </a:rPr>
              <a:t>WP -12</a:t>
            </a:r>
          </a:p>
        </p:txBody>
      </p:sp>
      <p:sp>
        <p:nvSpPr>
          <p:cNvPr id="55" name="Rectangle 54">
            <a:extLst>
              <a:ext uri="{FF2B5EF4-FFF2-40B4-BE49-F238E27FC236}">
                <a16:creationId xmlns:a16="http://schemas.microsoft.com/office/drawing/2014/main" id="{0F8D1DEA-0363-4C10-925D-1D68E14CCEF4}"/>
              </a:ext>
            </a:extLst>
          </p:cNvPr>
          <p:cNvSpPr/>
          <p:nvPr/>
        </p:nvSpPr>
        <p:spPr>
          <a:xfrm>
            <a:off x="9474595" y="3467719"/>
            <a:ext cx="1348582" cy="730969"/>
          </a:xfrm>
          <a:prstGeom prst="rect">
            <a:avLst/>
          </a:prstGeom>
        </p:spPr>
        <p:txBody>
          <a:bodyPr wrap="square" lIns="0" tIns="0" rIns="0" bIns="0" anchor="ctr">
            <a:spAutoFit/>
          </a:bodyPr>
          <a:lstStyle/>
          <a:p>
            <a:pPr algn="ctr">
              <a:lnSpc>
                <a:spcPts val="1900"/>
              </a:lnSpc>
            </a:pPr>
            <a:r>
              <a:rPr lang="en-US" b="1" dirty="0">
                <a:solidFill>
                  <a:schemeClr val="tx1">
                    <a:lumMod val="75000"/>
                    <a:lumOff val="25000"/>
                  </a:schemeClr>
                </a:solidFill>
                <a:cs typeface="Segoe UI" panose="020B0502040204020203" pitchFamily="34" charset="0"/>
              </a:rPr>
              <a:t>WIOA Orientation</a:t>
            </a:r>
          </a:p>
          <a:p>
            <a:pPr algn="ctr">
              <a:lnSpc>
                <a:spcPts val="1900"/>
              </a:lnSpc>
            </a:pPr>
            <a:r>
              <a:rPr lang="en-US" b="1" dirty="0">
                <a:solidFill>
                  <a:schemeClr val="tx1">
                    <a:lumMod val="75000"/>
                    <a:lumOff val="25000"/>
                  </a:schemeClr>
                </a:solidFill>
                <a:cs typeface="Segoe UI" panose="020B0502040204020203" pitchFamily="34" charset="0"/>
              </a:rPr>
              <a:t>51</a:t>
            </a:r>
          </a:p>
        </p:txBody>
      </p:sp>
      <p:sp>
        <p:nvSpPr>
          <p:cNvPr id="56" name="Rectangle 55">
            <a:extLst>
              <a:ext uri="{FF2B5EF4-FFF2-40B4-BE49-F238E27FC236}">
                <a16:creationId xmlns:a16="http://schemas.microsoft.com/office/drawing/2014/main" id="{0F8D1DEA-0363-4C10-925D-1D68E14CCEF4}"/>
              </a:ext>
            </a:extLst>
          </p:cNvPr>
          <p:cNvSpPr/>
          <p:nvPr/>
        </p:nvSpPr>
        <p:spPr>
          <a:xfrm>
            <a:off x="9530368" y="5157774"/>
            <a:ext cx="1348582" cy="730969"/>
          </a:xfrm>
          <a:prstGeom prst="rect">
            <a:avLst/>
          </a:prstGeom>
        </p:spPr>
        <p:txBody>
          <a:bodyPr wrap="square" lIns="0" tIns="0" rIns="0" bIns="0" anchor="ctr">
            <a:spAutoFit/>
          </a:bodyPr>
          <a:lstStyle/>
          <a:p>
            <a:pPr algn="ctr">
              <a:lnSpc>
                <a:spcPts val="1900"/>
              </a:lnSpc>
            </a:pPr>
            <a:r>
              <a:rPr lang="en-US" b="1" dirty="0">
                <a:solidFill>
                  <a:schemeClr val="tx1">
                    <a:lumMod val="75000"/>
                    <a:lumOff val="25000"/>
                  </a:schemeClr>
                </a:solidFill>
                <a:cs typeface="Segoe UI" panose="020B0502040204020203" pitchFamily="34" charset="0"/>
              </a:rPr>
              <a:t>Workshop Attendance</a:t>
            </a:r>
          </a:p>
          <a:p>
            <a:pPr algn="ctr">
              <a:lnSpc>
                <a:spcPts val="1900"/>
              </a:lnSpc>
            </a:pPr>
            <a:r>
              <a:rPr lang="en-US" b="1" dirty="0">
                <a:solidFill>
                  <a:schemeClr val="tx1">
                    <a:lumMod val="75000"/>
                    <a:lumOff val="25000"/>
                  </a:schemeClr>
                </a:solidFill>
                <a:cs typeface="Segoe UI" panose="020B0502040204020203" pitchFamily="34" charset="0"/>
              </a:rPr>
              <a:t>62</a:t>
            </a:r>
          </a:p>
        </p:txBody>
      </p:sp>
    </p:spTree>
    <p:extLst>
      <p:ext uri="{BB962C8B-B14F-4D97-AF65-F5344CB8AC3E}">
        <p14:creationId xmlns:p14="http://schemas.microsoft.com/office/powerpoint/2010/main" val="843768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hidden="1">
            <a:extLst>
              <a:ext uri="{FF2B5EF4-FFF2-40B4-BE49-F238E27FC236}">
                <a16:creationId xmlns:a16="http://schemas.microsoft.com/office/drawing/2014/main" id="{A588A72A-976E-478A-9DD3-765AB3ED4CD0}"/>
              </a:ext>
            </a:extLst>
          </p:cNvPr>
          <p:cNvSpPr>
            <a:spLocks noGrp="1"/>
          </p:cNvSpPr>
          <p:nvPr>
            <p:ph type="title" idx="4294967295"/>
          </p:nvPr>
        </p:nvSpPr>
        <p:spPr>
          <a:xfrm>
            <a:off x="0" y="365125"/>
            <a:ext cx="10515600" cy="1325563"/>
          </a:xfrm>
        </p:spPr>
        <p:txBody>
          <a:bodyPr/>
          <a:lstStyle/>
          <a:p>
            <a:r>
              <a:rPr lang="en-US" dirty="0"/>
              <a:t>Project analysis slide 8</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8105775" y="522898"/>
            <a:ext cx="4086225" cy="0"/>
          </a:xfrm>
          <a:prstGeom prst="line">
            <a:avLst/>
          </a:prstGeom>
          <a:ln>
            <a:solidFill>
              <a:schemeClr val="accent2"/>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228600" y="190500"/>
            <a:ext cx="11734800" cy="664797"/>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a:solidFill>
                  <a:schemeClr val="tx1">
                    <a:lumMod val="75000"/>
                    <a:lumOff val="25000"/>
                  </a:schemeClr>
                </a:solidFill>
              </a:rPr>
              <a:t>Customer Satisfaction</a:t>
            </a:r>
            <a:br>
              <a:rPr lang="en-US" sz="2800" dirty="0">
                <a:solidFill>
                  <a:schemeClr val="tx1">
                    <a:lumMod val="75000"/>
                    <a:lumOff val="25000"/>
                  </a:schemeClr>
                </a:solidFill>
              </a:rPr>
            </a:br>
            <a:r>
              <a:rPr lang="en-US" sz="2000" dirty="0">
                <a:solidFill>
                  <a:schemeClr val="tx1">
                    <a:lumMod val="75000"/>
                    <a:lumOff val="25000"/>
                  </a:schemeClr>
                </a:solidFill>
              </a:rPr>
              <a:t> </a:t>
            </a:r>
            <a:endParaRPr lang="en-US" sz="2800" dirty="0">
              <a:solidFill>
                <a:schemeClr val="tx1">
                  <a:lumMod val="75000"/>
                  <a:lumOff val="25000"/>
                </a:schemeClr>
              </a:solidFill>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522898"/>
            <a:ext cx="4086225" cy="0"/>
          </a:xfrm>
          <a:prstGeom prst="line">
            <a:avLst/>
          </a:prstGeom>
          <a:ln>
            <a:solidFill>
              <a:schemeClr val="accent2"/>
            </a:solidFill>
            <a:tailEnd type="oval"/>
          </a:ln>
        </p:spPr>
        <p:style>
          <a:lnRef idx="1">
            <a:schemeClr val="accent1"/>
          </a:lnRef>
          <a:fillRef idx="0">
            <a:schemeClr val="accent1"/>
          </a:fillRef>
          <a:effectRef idx="0">
            <a:schemeClr val="accent1"/>
          </a:effectRef>
          <a:fontRef idx="minor">
            <a:schemeClr val="tx1"/>
          </a:fontRef>
        </p:style>
      </p:cxnSp>
      <p:sp>
        <p:nvSpPr>
          <p:cNvPr id="2" name="Rectangle: Rounded Corners 1">
            <a:extLst>
              <a:ext uri="{FF2B5EF4-FFF2-40B4-BE49-F238E27FC236}">
                <a16:creationId xmlns:a16="http://schemas.microsoft.com/office/drawing/2014/main" id="{3C1CAF08-13B9-48BA-A271-8CE5B568A664}"/>
              </a:ext>
            </a:extLst>
          </p:cNvPr>
          <p:cNvSpPr/>
          <p:nvPr/>
        </p:nvSpPr>
        <p:spPr>
          <a:xfrm>
            <a:off x="1230086" y="1347561"/>
            <a:ext cx="4967514" cy="66479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mj-lt"/>
              </a:rPr>
              <a:t>Jobseeker</a:t>
            </a:r>
          </a:p>
        </p:txBody>
      </p:sp>
      <p:sp>
        <p:nvSpPr>
          <p:cNvPr id="26" name="Rectangle: Rounded Corners 25">
            <a:extLst>
              <a:ext uri="{FF2B5EF4-FFF2-40B4-BE49-F238E27FC236}">
                <a16:creationId xmlns:a16="http://schemas.microsoft.com/office/drawing/2014/main" id="{D1B1E083-D07C-4934-9782-F7CCA3539ACF}"/>
              </a:ext>
            </a:extLst>
          </p:cNvPr>
          <p:cNvSpPr/>
          <p:nvPr/>
        </p:nvSpPr>
        <p:spPr>
          <a:xfrm>
            <a:off x="6313716" y="1347561"/>
            <a:ext cx="4967514" cy="66479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mj-lt"/>
              </a:rPr>
              <a:t>Business</a:t>
            </a:r>
          </a:p>
        </p:txBody>
      </p:sp>
      <p:cxnSp>
        <p:nvCxnSpPr>
          <p:cNvPr id="33" name="Straight Connector 32">
            <a:extLst>
              <a:ext uri="{FF2B5EF4-FFF2-40B4-BE49-F238E27FC236}">
                <a16:creationId xmlns:a16="http://schemas.microsoft.com/office/drawing/2014/main" id="{B31A2EAE-EBE4-4CB7-9D0A-105837E80B0E}"/>
              </a:ext>
              <a:ext uri="{C183D7F6-B498-43B3-948B-1728B52AA6E4}">
                <adec:decorative xmlns:adec="http://schemas.microsoft.com/office/drawing/2017/decorative" val="1"/>
              </a:ext>
            </a:extLst>
          </p:cNvPr>
          <p:cNvCxnSpPr>
            <a:cxnSpLocks/>
          </p:cNvCxnSpPr>
          <p:nvPr/>
        </p:nvCxnSpPr>
        <p:spPr>
          <a:xfrm>
            <a:off x="6255658" y="2104573"/>
            <a:ext cx="0" cy="407851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hart 11">
            <a:extLst>
              <a:ext uri="{FF2B5EF4-FFF2-40B4-BE49-F238E27FC236}">
                <a16:creationId xmlns:a16="http://schemas.microsoft.com/office/drawing/2014/main" id="{7B142228-6911-747F-0178-5AF3EFA60B25}"/>
              </a:ext>
            </a:extLst>
          </p:cNvPr>
          <p:cNvGraphicFramePr/>
          <p:nvPr>
            <p:extLst>
              <p:ext uri="{D42A27DB-BD31-4B8C-83A1-F6EECF244321}">
                <p14:modId xmlns:p14="http://schemas.microsoft.com/office/powerpoint/2010/main" val="3978522448"/>
              </p:ext>
            </p:extLst>
          </p:nvPr>
        </p:nvGraphicFramePr>
        <p:xfrm>
          <a:off x="1298958" y="2012358"/>
          <a:ext cx="4637385" cy="4366158"/>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2B3C8BE4-E803-AE08-8E28-60C0F9A3DA1B}"/>
              </a:ext>
            </a:extLst>
          </p:cNvPr>
          <p:cNvSpPr txBox="1"/>
          <p:nvPr/>
        </p:nvSpPr>
        <p:spPr>
          <a:xfrm>
            <a:off x="2768852" y="6235085"/>
            <a:ext cx="2218099" cy="646331"/>
          </a:xfrm>
          <a:prstGeom prst="rect">
            <a:avLst/>
          </a:prstGeom>
          <a:noFill/>
        </p:spPr>
        <p:txBody>
          <a:bodyPr wrap="square" rtlCol="0">
            <a:spAutoFit/>
          </a:bodyPr>
          <a:lstStyle/>
          <a:p>
            <a:r>
              <a:rPr lang="en-US" dirty="0"/>
              <a:t>47 Total Surveys</a:t>
            </a:r>
          </a:p>
          <a:p>
            <a:endParaRPr lang="en-US" dirty="0"/>
          </a:p>
        </p:txBody>
      </p:sp>
      <p:pic>
        <p:nvPicPr>
          <p:cNvPr id="6" name="Picture 5">
            <a:extLst>
              <a:ext uri="{FF2B5EF4-FFF2-40B4-BE49-F238E27FC236}">
                <a16:creationId xmlns:a16="http://schemas.microsoft.com/office/drawing/2014/main" id="{FF5E29A6-A164-A82D-C861-165E478B2C1B}"/>
              </a:ext>
            </a:extLst>
          </p:cNvPr>
          <p:cNvPicPr>
            <a:picLocks noChangeAspect="1"/>
          </p:cNvPicPr>
          <p:nvPr/>
        </p:nvPicPr>
        <p:blipFill>
          <a:blip r:embed="rId4"/>
          <a:stretch>
            <a:fillRect/>
          </a:stretch>
        </p:blipFill>
        <p:spPr>
          <a:xfrm>
            <a:off x="6372345" y="2186184"/>
            <a:ext cx="5805265" cy="4192331"/>
          </a:xfrm>
          <a:prstGeom prst="rect">
            <a:avLst/>
          </a:prstGeom>
        </p:spPr>
      </p:pic>
    </p:spTree>
    <p:extLst>
      <p:ext uri="{BB962C8B-B14F-4D97-AF65-F5344CB8AC3E}">
        <p14:creationId xmlns:p14="http://schemas.microsoft.com/office/powerpoint/2010/main" val="727364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hidden="1">
            <a:extLst>
              <a:ext uri="{FF2B5EF4-FFF2-40B4-BE49-F238E27FC236}">
                <a16:creationId xmlns:a16="http://schemas.microsoft.com/office/drawing/2014/main" id="{B5981CF1-BC08-49F8-B0F9-AAF98EC67450}"/>
              </a:ext>
            </a:extLst>
          </p:cNvPr>
          <p:cNvSpPr>
            <a:spLocks noGrp="1"/>
          </p:cNvSpPr>
          <p:nvPr>
            <p:ph type="title" idx="4294967295"/>
          </p:nvPr>
        </p:nvSpPr>
        <p:spPr>
          <a:xfrm>
            <a:off x="0" y="365125"/>
            <a:ext cx="10515600" cy="1325563"/>
          </a:xfrm>
        </p:spPr>
        <p:txBody>
          <a:bodyPr/>
          <a:lstStyle/>
          <a:p>
            <a:r>
              <a:rPr lang="en-US" dirty="0"/>
              <a:t>Project analysis slide 2</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8225640" y="522898"/>
            <a:ext cx="3966360" cy="0"/>
          </a:xfrm>
          <a:prstGeom prst="line">
            <a:avLst/>
          </a:prstGeom>
          <a:ln>
            <a:solidFill>
              <a:schemeClr val="accent2"/>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228600" y="190500"/>
            <a:ext cx="11734800" cy="720197"/>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dirty="0"/>
              <a:t>Adults &amp; Dislocated Workers </a:t>
            </a:r>
            <a:br>
              <a:rPr lang="en-US" sz="2800" dirty="0">
                <a:solidFill>
                  <a:schemeClr val="tx1">
                    <a:lumMod val="75000"/>
                    <a:lumOff val="25000"/>
                  </a:schemeClr>
                </a:solidFill>
              </a:rPr>
            </a:br>
            <a:endParaRPr lang="en-US" sz="2800" dirty="0">
              <a:solidFill>
                <a:schemeClr val="tx1">
                  <a:lumMod val="75000"/>
                  <a:lumOff val="25000"/>
                </a:schemeClr>
              </a:solidFill>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flipV="1">
            <a:off x="93306" y="513951"/>
            <a:ext cx="3787646" cy="8947"/>
          </a:xfrm>
          <a:prstGeom prst="line">
            <a:avLst/>
          </a:prstGeom>
          <a:ln>
            <a:solidFill>
              <a:schemeClr val="accent2"/>
            </a:solidFill>
            <a:tailEnd type="oval"/>
          </a:ln>
        </p:spPr>
        <p:style>
          <a:lnRef idx="1">
            <a:schemeClr val="accent1"/>
          </a:lnRef>
          <a:fillRef idx="0">
            <a:schemeClr val="accent1"/>
          </a:fillRef>
          <a:effectRef idx="0">
            <a:schemeClr val="accent1"/>
          </a:effectRef>
          <a:fontRef idx="minor">
            <a:schemeClr val="tx1"/>
          </a:fontRef>
        </p:style>
      </p:cxnSp>
      <p:grpSp>
        <p:nvGrpSpPr>
          <p:cNvPr id="31" name="Group 30" descr="Icons of bar chart and line graph.">
            <a:extLst>
              <a:ext uri="{FF2B5EF4-FFF2-40B4-BE49-F238E27FC236}">
                <a16:creationId xmlns:a16="http://schemas.microsoft.com/office/drawing/2014/main" id="{044C3643-8A0E-47C1-BEB8-C73203B5E58D}"/>
              </a:ext>
            </a:extLst>
          </p:cNvPr>
          <p:cNvGrpSpPr/>
          <p:nvPr/>
        </p:nvGrpSpPr>
        <p:grpSpPr>
          <a:xfrm>
            <a:off x="4715661" y="1810536"/>
            <a:ext cx="347679" cy="347679"/>
            <a:chOff x="4319588" y="2492375"/>
            <a:chExt cx="287338" cy="287338"/>
          </a:xfrm>
          <a:solidFill>
            <a:schemeClr val="bg1"/>
          </a:solidFill>
        </p:grpSpPr>
        <p:sp>
          <p:nvSpPr>
            <p:cNvPr id="32" name="Freeform 372">
              <a:extLst>
                <a:ext uri="{FF2B5EF4-FFF2-40B4-BE49-F238E27FC236}">
                  <a16:creationId xmlns:a16="http://schemas.microsoft.com/office/drawing/2014/main" id="{56E8F5A5-5318-470B-8F42-337C264086AA}"/>
                </a:ext>
              </a:extLst>
            </p:cNvPr>
            <p:cNvSpPr>
              <a:spLocks/>
            </p:cNvSpPr>
            <p:nvPr/>
          </p:nvSpPr>
          <p:spPr bwMode="auto">
            <a:xfrm>
              <a:off x="4319588" y="2587625"/>
              <a:ext cx="287338" cy="192088"/>
            </a:xfrm>
            <a:custGeom>
              <a:avLst/>
              <a:gdLst>
                <a:gd name="T0" fmla="*/ 843 w 904"/>
                <a:gd name="T1" fmla="*/ 572 h 602"/>
                <a:gd name="T2" fmla="*/ 843 w 904"/>
                <a:gd name="T3" fmla="*/ 12 h 602"/>
                <a:gd name="T4" fmla="*/ 841 w 904"/>
                <a:gd name="T5" fmla="*/ 7 h 602"/>
                <a:gd name="T6" fmla="*/ 836 w 904"/>
                <a:gd name="T7" fmla="*/ 3 h 602"/>
                <a:gd name="T8" fmla="*/ 831 w 904"/>
                <a:gd name="T9" fmla="*/ 1 h 602"/>
                <a:gd name="T10" fmla="*/ 708 w 904"/>
                <a:gd name="T11" fmla="*/ 0 h 602"/>
                <a:gd name="T12" fmla="*/ 702 w 904"/>
                <a:gd name="T13" fmla="*/ 2 h 602"/>
                <a:gd name="T14" fmla="*/ 697 w 904"/>
                <a:gd name="T15" fmla="*/ 5 h 602"/>
                <a:gd name="T16" fmla="*/ 694 w 904"/>
                <a:gd name="T17" fmla="*/ 9 h 602"/>
                <a:gd name="T18" fmla="*/ 693 w 904"/>
                <a:gd name="T19" fmla="*/ 16 h 602"/>
                <a:gd name="T20" fmla="*/ 632 w 904"/>
                <a:gd name="T21" fmla="*/ 572 h 602"/>
                <a:gd name="T22" fmla="*/ 632 w 904"/>
                <a:gd name="T23" fmla="*/ 283 h 602"/>
                <a:gd name="T24" fmla="*/ 630 w 904"/>
                <a:gd name="T25" fmla="*/ 277 h 602"/>
                <a:gd name="T26" fmla="*/ 626 w 904"/>
                <a:gd name="T27" fmla="*/ 274 h 602"/>
                <a:gd name="T28" fmla="*/ 621 w 904"/>
                <a:gd name="T29" fmla="*/ 271 h 602"/>
                <a:gd name="T30" fmla="*/ 497 w 904"/>
                <a:gd name="T31" fmla="*/ 271 h 602"/>
                <a:gd name="T32" fmla="*/ 491 w 904"/>
                <a:gd name="T33" fmla="*/ 272 h 602"/>
                <a:gd name="T34" fmla="*/ 487 w 904"/>
                <a:gd name="T35" fmla="*/ 275 h 602"/>
                <a:gd name="T36" fmla="*/ 483 w 904"/>
                <a:gd name="T37" fmla="*/ 281 h 602"/>
                <a:gd name="T38" fmla="*/ 482 w 904"/>
                <a:gd name="T39" fmla="*/ 286 h 602"/>
                <a:gd name="T40" fmla="*/ 421 w 904"/>
                <a:gd name="T41" fmla="*/ 572 h 602"/>
                <a:gd name="T42" fmla="*/ 421 w 904"/>
                <a:gd name="T43" fmla="*/ 193 h 602"/>
                <a:gd name="T44" fmla="*/ 419 w 904"/>
                <a:gd name="T45" fmla="*/ 187 h 602"/>
                <a:gd name="T46" fmla="*/ 415 w 904"/>
                <a:gd name="T47" fmla="*/ 183 h 602"/>
                <a:gd name="T48" fmla="*/ 409 w 904"/>
                <a:gd name="T49" fmla="*/ 181 h 602"/>
                <a:gd name="T50" fmla="*/ 286 w 904"/>
                <a:gd name="T51" fmla="*/ 181 h 602"/>
                <a:gd name="T52" fmla="*/ 281 w 904"/>
                <a:gd name="T53" fmla="*/ 182 h 602"/>
                <a:gd name="T54" fmla="*/ 275 w 904"/>
                <a:gd name="T55" fmla="*/ 185 h 602"/>
                <a:gd name="T56" fmla="*/ 272 w 904"/>
                <a:gd name="T57" fmla="*/ 190 h 602"/>
                <a:gd name="T58" fmla="*/ 271 w 904"/>
                <a:gd name="T59" fmla="*/ 196 h 602"/>
                <a:gd name="T60" fmla="*/ 211 w 904"/>
                <a:gd name="T61" fmla="*/ 572 h 602"/>
                <a:gd name="T62" fmla="*/ 211 w 904"/>
                <a:gd name="T63" fmla="*/ 404 h 602"/>
                <a:gd name="T64" fmla="*/ 209 w 904"/>
                <a:gd name="T65" fmla="*/ 399 h 602"/>
                <a:gd name="T66" fmla="*/ 205 w 904"/>
                <a:gd name="T67" fmla="*/ 394 h 602"/>
                <a:gd name="T68" fmla="*/ 199 w 904"/>
                <a:gd name="T69" fmla="*/ 392 h 602"/>
                <a:gd name="T70" fmla="*/ 76 w 904"/>
                <a:gd name="T71" fmla="*/ 391 h 602"/>
                <a:gd name="T72" fmla="*/ 69 w 904"/>
                <a:gd name="T73" fmla="*/ 392 h 602"/>
                <a:gd name="T74" fmla="*/ 65 w 904"/>
                <a:gd name="T75" fmla="*/ 396 h 602"/>
                <a:gd name="T76" fmla="*/ 62 w 904"/>
                <a:gd name="T77" fmla="*/ 401 h 602"/>
                <a:gd name="T78" fmla="*/ 61 w 904"/>
                <a:gd name="T79" fmla="*/ 406 h 602"/>
                <a:gd name="T80" fmla="*/ 15 w 904"/>
                <a:gd name="T81" fmla="*/ 572 h 602"/>
                <a:gd name="T82" fmla="*/ 9 w 904"/>
                <a:gd name="T83" fmla="*/ 573 h 602"/>
                <a:gd name="T84" fmla="*/ 5 w 904"/>
                <a:gd name="T85" fmla="*/ 577 h 602"/>
                <a:gd name="T86" fmla="*/ 2 w 904"/>
                <a:gd name="T87" fmla="*/ 581 h 602"/>
                <a:gd name="T88" fmla="*/ 0 w 904"/>
                <a:gd name="T89" fmla="*/ 587 h 602"/>
                <a:gd name="T90" fmla="*/ 2 w 904"/>
                <a:gd name="T91" fmla="*/ 593 h 602"/>
                <a:gd name="T92" fmla="*/ 5 w 904"/>
                <a:gd name="T93" fmla="*/ 598 h 602"/>
                <a:gd name="T94" fmla="*/ 9 w 904"/>
                <a:gd name="T95" fmla="*/ 601 h 602"/>
                <a:gd name="T96" fmla="*/ 15 w 904"/>
                <a:gd name="T97" fmla="*/ 602 h 602"/>
                <a:gd name="T98" fmla="*/ 196 w 904"/>
                <a:gd name="T99" fmla="*/ 602 h 602"/>
                <a:gd name="T100" fmla="*/ 406 w 904"/>
                <a:gd name="T101" fmla="*/ 602 h 602"/>
                <a:gd name="T102" fmla="*/ 617 w 904"/>
                <a:gd name="T103" fmla="*/ 602 h 602"/>
                <a:gd name="T104" fmla="*/ 828 w 904"/>
                <a:gd name="T105" fmla="*/ 602 h 602"/>
                <a:gd name="T106" fmla="*/ 891 w 904"/>
                <a:gd name="T107" fmla="*/ 602 h 602"/>
                <a:gd name="T108" fmla="*/ 896 w 904"/>
                <a:gd name="T109" fmla="*/ 600 h 602"/>
                <a:gd name="T110" fmla="*/ 901 w 904"/>
                <a:gd name="T111" fmla="*/ 596 h 602"/>
                <a:gd name="T112" fmla="*/ 903 w 904"/>
                <a:gd name="T113" fmla="*/ 591 h 602"/>
                <a:gd name="T114" fmla="*/ 903 w 904"/>
                <a:gd name="T115" fmla="*/ 584 h 602"/>
                <a:gd name="T116" fmla="*/ 901 w 904"/>
                <a:gd name="T117" fmla="*/ 579 h 602"/>
                <a:gd name="T118" fmla="*/ 896 w 904"/>
                <a:gd name="T119" fmla="*/ 575 h 602"/>
                <a:gd name="T120" fmla="*/ 891 w 904"/>
                <a:gd name="T121" fmla="*/ 572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04" h="602">
                  <a:moveTo>
                    <a:pt x="889" y="572"/>
                  </a:moveTo>
                  <a:lnTo>
                    <a:pt x="843" y="572"/>
                  </a:lnTo>
                  <a:lnTo>
                    <a:pt x="843" y="16"/>
                  </a:lnTo>
                  <a:lnTo>
                    <a:pt x="843" y="12"/>
                  </a:lnTo>
                  <a:lnTo>
                    <a:pt x="842" y="9"/>
                  </a:lnTo>
                  <a:lnTo>
                    <a:pt x="841" y="7"/>
                  </a:lnTo>
                  <a:lnTo>
                    <a:pt x="838" y="5"/>
                  </a:lnTo>
                  <a:lnTo>
                    <a:pt x="836" y="3"/>
                  </a:lnTo>
                  <a:lnTo>
                    <a:pt x="834" y="2"/>
                  </a:lnTo>
                  <a:lnTo>
                    <a:pt x="831" y="1"/>
                  </a:lnTo>
                  <a:lnTo>
                    <a:pt x="828" y="1"/>
                  </a:lnTo>
                  <a:lnTo>
                    <a:pt x="708" y="0"/>
                  </a:lnTo>
                  <a:lnTo>
                    <a:pt x="704" y="1"/>
                  </a:lnTo>
                  <a:lnTo>
                    <a:pt x="702" y="2"/>
                  </a:lnTo>
                  <a:lnTo>
                    <a:pt x="699" y="3"/>
                  </a:lnTo>
                  <a:lnTo>
                    <a:pt x="697" y="5"/>
                  </a:lnTo>
                  <a:lnTo>
                    <a:pt x="695" y="7"/>
                  </a:lnTo>
                  <a:lnTo>
                    <a:pt x="694" y="9"/>
                  </a:lnTo>
                  <a:lnTo>
                    <a:pt x="693" y="12"/>
                  </a:lnTo>
                  <a:lnTo>
                    <a:pt x="693" y="16"/>
                  </a:lnTo>
                  <a:lnTo>
                    <a:pt x="693" y="572"/>
                  </a:lnTo>
                  <a:lnTo>
                    <a:pt x="632" y="572"/>
                  </a:lnTo>
                  <a:lnTo>
                    <a:pt x="632" y="286"/>
                  </a:lnTo>
                  <a:lnTo>
                    <a:pt x="632" y="283"/>
                  </a:lnTo>
                  <a:lnTo>
                    <a:pt x="631" y="281"/>
                  </a:lnTo>
                  <a:lnTo>
                    <a:pt x="630" y="277"/>
                  </a:lnTo>
                  <a:lnTo>
                    <a:pt x="628" y="275"/>
                  </a:lnTo>
                  <a:lnTo>
                    <a:pt x="626" y="274"/>
                  </a:lnTo>
                  <a:lnTo>
                    <a:pt x="623" y="272"/>
                  </a:lnTo>
                  <a:lnTo>
                    <a:pt x="621" y="271"/>
                  </a:lnTo>
                  <a:lnTo>
                    <a:pt x="617" y="271"/>
                  </a:lnTo>
                  <a:lnTo>
                    <a:pt x="497" y="271"/>
                  </a:lnTo>
                  <a:lnTo>
                    <a:pt x="494" y="271"/>
                  </a:lnTo>
                  <a:lnTo>
                    <a:pt x="491" y="272"/>
                  </a:lnTo>
                  <a:lnTo>
                    <a:pt x="489" y="274"/>
                  </a:lnTo>
                  <a:lnTo>
                    <a:pt x="487" y="275"/>
                  </a:lnTo>
                  <a:lnTo>
                    <a:pt x="484" y="277"/>
                  </a:lnTo>
                  <a:lnTo>
                    <a:pt x="483" y="281"/>
                  </a:lnTo>
                  <a:lnTo>
                    <a:pt x="482" y="283"/>
                  </a:lnTo>
                  <a:lnTo>
                    <a:pt x="482" y="286"/>
                  </a:lnTo>
                  <a:lnTo>
                    <a:pt x="482" y="572"/>
                  </a:lnTo>
                  <a:lnTo>
                    <a:pt x="421" y="572"/>
                  </a:lnTo>
                  <a:lnTo>
                    <a:pt x="421" y="196"/>
                  </a:lnTo>
                  <a:lnTo>
                    <a:pt x="421" y="193"/>
                  </a:lnTo>
                  <a:lnTo>
                    <a:pt x="420" y="190"/>
                  </a:lnTo>
                  <a:lnTo>
                    <a:pt x="419" y="187"/>
                  </a:lnTo>
                  <a:lnTo>
                    <a:pt x="417" y="185"/>
                  </a:lnTo>
                  <a:lnTo>
                    <a:pt x="415" y="183"/>
                  </a:lnTo>
                  <a:lnTo>
                    <a:pt x="413" y="182"/>
                  </a:lnTo>
                  <a:lnTo>
                    <a:pt x="409" y="181"/>
                  </a:lnTo>
                  <a:lnTo>
                    <a:pt x="406" y="181"/>
                  </a:lnTo>
                  <a:lnTo>
                    <a:pt x="286" y="181"/>
                  </a:lnTo>
                  <a:lnTo>
                    <a:pt x="283" y="181"/>
                  </a:lnTo>
                  <a:lnTo>
                    <a:pt x="281" y="182"/>
                  </a:lnTo>
                  <a:lnTo>
                    <a:pt x="277" y="183"/>
                  </a:lnTo>
                  <a:lnTo>
                    <a:pt x="275" y="185"/>
                  </a:lnTo>
                  <a:lnTo>
                    <a:pt x="273" y="187"/>
                  </a:lnTo>
                  <a:lnTo>
                    <a:pt x="272" y="190"/>
                  </a:lnTo>
                  <a:lnTo>
                    <a:pt x="271" y="193"/>
                  </a:lnTo>
                  <a:lnTo>
                    <a:pt x="271" y="196"/>
                  </a:lnTo>
                  <a:lnTo>
                    <a:pt x="271" y="572"/>
                  </a:lnTo>
                  <a:lnTo>
                    <a:pt x="211" y="572"/>
                  </a:lnTo>
                  <a:lnTo>
                    <a:pt x="211" y="406"/>
                  </a:lnTo>
                  <a:lnTo>
                    <a:pt x="211" y="404"/>
                  </a:lnTo>
                  <a:lnTo>
                    <a:pt x="210" y="401"/>
                  </a:lnTo>
                  <a:lnTo>
                    <a:pt x="209" y="399"/>
                  </a:lnTo>
                  <a:lnTo>
                    <a:pt x="207" y="396"/>
                  </a:lnTo>
                  <a:lnTo>
                    <a:pt x="205" y="394"/>
                  </a:lnTo>
                  <a:lnTo>
                    <a:pt x="201" y="393"/>
                  </a:lnTo>
                  <a:lnTo>
                    <a:pt x="199" y="392"/>
                  </a:lnTo>
                  <a:lnTo>
                    <a:pt x="196" y="391"/>
                  </a:lnTo>
                  <a:lnTo>
                    <a:pt x="76" y="391"/>
                  </a:lnTo>
                  <a:lnTo>
                    <a:pt x="73" y="392"/>
                  </a:lnTo>
                  <a:lnTo>
                    <a:pt x="69" y="392"/>
                  </a:lnTo>
                  <a:lnTo>
                    <a:pt x="67" y="394"/>
                  </a:lnTo>
                  <a:lnTo>
                    <a:pt x="65" y="396"/>
                  </a:lnTo>
                  <a:lnTo>
                    <a:pt x="63" y="399"/>
                  </a:lnTo>
                  <a:lnTo>
                    <a:pt x="62" y="401"/>
                  </a:lnTo>
                  <a:lnTo>
                    <a:pt x="61" y="404"/>
                  </a:lnTo>
                  <a:lnTo>
                    <a:pt x="61" y="406"/>
                  </a:lnTo>
                  <a:lnTo>
                    <a:pt x="61" y="572"/>
                  </a:lnTo>
                  <a:lnTo>
                    <a:pt x="15" y="572"/>
                  </a:lnTo>
                  <a:lnTo>
                    <a:pt x="13" y="572"/>
                  </a:lnTo>
                  <a:lnTo>
                    <a:pt x="9" y="573"/>
                  </a:lnTo>
                  <a:lnTo>
                    <a:pt x="7" y="575"/>
                  </a:lnTo>
                  <a:lnTo>
                    <a:pt x="5" y="577"/>
                  </a:lnTo>
                  <a:lnTo>
                    <a:pt x="3" y="579"/>
                  </a:lnTo>
                  <a:lnTo>
                    <a:pt x="2" y="581"/>
                  </a:lnTo>
                  <a:lnTo>
                    <a:pt x="1" y="584"/>
                  </a:lnTo>
                  <a:lnTo>
                    <a:pt x="0" y="587"/>
                  </a:lnTo>
                  <a:lnTo>
                    <a:pt x="1" y="591"/>
                  </a:lnTo>
                  <a:lnTo>
                    <a:pt x="2" y="593"/>
                  </a:lnTo>
                  <a:lnTo>
                    <a:pt x="3" y="596"/>
                  </a:lnTo>
                  <a:lnTo>
                    <a:pt x="5" y="598"/>
                  </a:lnTo>
                  <a:lnTo>
                    <a:pt x="7" y="600"/>
                  </a:lnTo>
                  <a:lnTo>
                    <a:pt x="9" y="601"/>
                  </a:lnTo>
                  <a:lnTo>
                    <a:pt x="13" y="602"/>
                  </a:lnTo>
                  <a:lnTo>
                    <a:pt x="15" y="602"/>
                  </a:lnTo>
                  <a:lnTo>
                    <a:pt x="76" y="602"/>
                  </a:lnTo>
                  <a:lnTo>
                    <a:pt x="196" y="602"/>
                  </a:lnTo>
                  <a:lnTo>
                    <a:pt x="286" y="602"/>
                  </a:lnTo>
                  <a:lnTo>
                    <a:pt x="406" y="602"/>
                  </a:lnTo>
                  <a:lnTo>
                    <a:pt x="497" y="602"/>
                  </a:lnTo>
                  <a:lnTo>
                    <a:pt x="617" y="602"/>
                  </a:lnTo>
                  <a:lnTo>
                    <a:pt x="708" y="602"/>
                  </a:lnTo>
                  <a:lnTo>
                    <a:pt x="828" y="602"/>
                  </a:lnTo>
                  <a:lnTo>
                    <a:pt x="889" y="602"/>
                  </a:lnTo>
                  <a:lnTo>
                    <a:pt x="891" y="602"/>
                  </a:lnTo>
                  <a:lnTo>
                    <a:pt x="894" y="601"/>
                  </a:lnTo>
                  <a:lnTo>
                    <a:pt x="896" y="600"/>
                  </a:lnTo>
                  <a:lnTo>
                    <a:pt x="898" y="598"/>
                  </a:lnTo>
                  <a:lnTo>
                    <a:pt x="901" y="596"/>
                  </a:lnTo>
                  <a:lnTo>
                    <a:pt x="902" y="593"/>
                  </a:lnTo>
                  <a:lnTo>
                    <a:pt x="903" y="591"/>
                  </a:lnTo>
                  <a:lnTo>
                    <a:pt x="904" y="587"/>
                  </a:lnTo>
                  <a:lnTo>
                    <a:pt x="903" y="584"/>
                  </a:lnTo>
                  <a:lnTo>
                    <a:pt x="902" y="581"/>
                  </a:lnTo>
                  <a:lnTo>
                    <a:pt x="901" y="579"/>
                  </a:lnTo>
                  <a:lnTo>
                    <a:pt x="898" y="577"/>
                  </a:lnTo>
                  <a:lnTo>
                    <a:pt x="896" y="575"/>
                  </a:lnTo>
                  <a:lnTo>
                    <a:pt x="894" y="573"/>
                  </a:lnTo>
                  <a:lnTo>
                    <a:pt x="891" y="572"/>
                  </a:lnTo>
                  <a:lnTo>
                    <a:pt x="889"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 name="Freeform 373">
              <a:extLst>
                <a:ext uri="{FF2B5EF4-FFF2-40B4-BE49-F238E27FC236}">
                  <a16:creationId xmlns:a16="http://schemas.microsoft.com/office/drawing/2014/main" id="{6AA1356D-8F1B-4281-BEC5-5B4EBF7467B1}"/>
                </a:ext>
              </a:extLst>
            </p:cNvPr>
            <p:cNvSpPr>
              <a:spLocks/>
            </p:cNvSpPr>
            <p:nvPr/>
          </p:nvSpPr>
          <p:spPr bwMode="auto">
            <a:xfrm>
              <a:off x="4338638" y="2492375"/>
              <a:ext cx="252413" cy="157163"/>
            </a:xfrm>
            <a:custGeom>
              <a:avLst/>
              <a:gdLst>
                <a:gd name="T0" fmla="*/ 77 w 797"/>
                <a:gd name="T1" fmla="*/ 494 h 497"/>
                <a:gd name="T2" fmla="*/ 97 w 797"/>
                <a:gd name="T3" fmla="*/ 483 h 497"/>
                <a:gd name="T4" fmla="*/ 112 w 797"/>
                <a:gd name="T5" fmla="*/ 466 h 497"/>
                <a:gd name="T6" fmla="*/ 120 w 797"/>
                <a:gd name="T7" fmla="*/ 443 h 497"/>
                <a:gd name="T8" fmla="*/ 116 w 797"/>
                <a:gd name="T9" fmla="*/ 416 h 497"/>
                <a:gd name="T10" fmla="*/ 267 w 797"/>
                <a:gd name="T11" fmla="*/ 298 h 497"/>
                <a:gd name="T12" fmla="*/ 300 w 797"/>
                <a:gd name="T13" fmla="*/ 299 h 497"/>
                <a:gd name="T14" fmla="*/ 325 w 797"/>
                <a:gd name="T15" fmla="*/ 287 h 497"/>
                <a:gd name="T16" fmla="*/ 451 w 797"/>
                <a:gd name="T17" fmla="*/ 327 h 497"/>
                <a:gd name="T18" fmla="*/ 454 w 797"/>
                <a:gd name="T19" fmla="*/ 349 h 497"/>
                <a:gd name="T20" fmla="*/ 464 w 797"/>
                <a:gd name="T21" fmla="*/ 369 h 497"/>
                <a:gd name="T22" fmla="*/ 482 w 797"/>
                <a:gd name="T23" fmla="*/ 384 h 497"/>
                <a:gd name="T24" fmla="*/ 505 w 797"/>
                <a:gd name="T25" fmla="*/ 391 h 497"/>
                <a:gd name="T26" fmla="*/ 529 w 797"/>
                <a:gd name="T27" fmla="*/ 389 h 497"/>
                <a:gd name="T28" fmla="*/ 550 w 797"/>
                <a:gd name="T29" fmla="*/ 378 h 497"/>
                <a:gd name="T30" fmla="*/ 564 w 797"/>
                <a:gd name="T31" fmla="*/ 360 h 497"/>
                <a:gd name="T32" fmla="*/ 571 w 797"/>
                <a:gd name="T33" fmla="*/ 337 h 497"/>
                <a:gd name="T34" fmla="*/ 565 w 797"/>
                <a:gd name="T35" fmla="*/ 304 h 497"/>
                <a:gd name="T36" fmla="*/ 724 w 797"/>
                <a:gd name="T37" fmla="*/ 119 h 497"/>
                <a:gd name="T38" fmla="*/ 750 w 797"/>
                <a:gd name="T39" fmla="*/ 119 h 497"/>
                <a:gd name="T40" fmla="*/ 771 w 797"/>
                <a:gd name="T41" fmla="*/ 110 h 497"/>
                <a:gd name="T42" fmla="*/ 787 w 797"/>
                <a:gd name="T43" fmla="*/ 94 h 497"/>
                <a:gd name="T44" fmla="*/ 796 w 797"/>
                <a:gd name="T45" fmla="*/ 72 h 497"/>
                <a:gd name="T46" fmla="*/ 796 w 797"/>
                <a:gd name="T47" fmla="*/ 48 h 497"/>
                <a:gd name="T48" fmla="*/ 787 w 797"/>
                <a:gd name="T49" fmla="*/ 27 h 497"/>
                <a:gd name="T50" fmla="*/ 771 w 797"/>
                <a:gd name="T51" fmla="*/ 10 h 497"/>
                <a:gd name="T52" fmla="*/ 750 w 797"/>
                <a:gd name="T53" fmla="*/ 1 h 497"/>
                <a:gd name="T54" fmla="*/ 725 w 797"/>
                <a:gd name="T55" fmla="*/ 1 h 497"/>
                <a:gd name="T56" fmla="*/ 703 w 797"/>
                <a:gd name="T57" fmla="*/ 10 h 497"/>
                <a:gd name="T58" fmla="*/ 687 w 797"/>
                <a:gd name="T59" fmla="*/ 27 h 497"/>
                <a:gd name="T60" fmla="*/ 678 w 797"/>
                <a:gd name="T61" fmla="*/ 48 h 497"/>
                <a:gd name="T62" fmla="*/ 680 w 797"/>
                <a:gd name="T63" fmla="*/ 79 h 497"/>
                <a:gd name="T64" fmla="*/ 531 w 797"/>
                <a:gd name="T65" fmla="*/ 275 h 497"/>
                <a:gd name="T66" fmla="*/ 504 w 797"/>
                <a:gd name="T67" fmla="*/ 272 h 497"/>
                <a:gd name="T68" fmla="*/ 478 w 797"/>
                <a:gd name="T69" fmla="*/ 281 h 497"/>
                <a:gd name="T70" fmla="*/ 345 w 797"/>
                <a:gd name="T71" fmla="*/ 248 h 497"/>
                <a:gd name="T72" fmla="*/ 344 w 797"/>
                <a:gd name="T73" fmla="*/ 229 h 497"/>
                <a:gd name="T74" fmla="*/ 336 w 797"/>
                <a:gd name="T75" fmla="*/ 207 h 497"/>
                <a:gd name="T76" fmla="*/ 319 w 797"/>
                <a:gd name="T77" fmla="*/ 191 h 497"/>
                <a:gd name="T78" fmla="*/ 298 w 797"/>
                <a:gd name="T79" fmla="*/ 181 h 497"/>
                <a:gd name="T80" fmla="*/ 273 w 797"/>
                <a:gd name="T81" fmla="*/ 181 h 497"/>
                <a:gd name="T82" fmla="*/ 252 w 797"/>
                <a:gd name="T83" fmla="*/ 191 h 497"/>
                <a:gd name="T84" fmla="*/ 236 w 797"/>
                <a:gd name="T85" fmla="*/ 207 h 497"/>
                <a:gd name="T86" fmla="*/ 226 w 797"/>
                <a:gd name="T87" fmla="*/ 229 h 497"/>
                <a:gd name="T88" fmla="*/ 227 w 797"/>
                <a:gd name="T89" fmla="*/ 254 h 497"/>
                <a:gd name="T90" fmla="*/ 86 w 797"/>
                <a:gd name="T91" fmla="*/ 382 h 497"/>
                <a:gd name="T92" fmla="*/ 53 w 797"/>
                <a:gd name="T93" fmla="*/ 377 h 497"/>
                <a:gd name="T94" fmla="*/ 31 w 797"/>
                <a:gd name="T95" fmla="*/ 383 h 497"/>
                <a:gd name="T96" fmla="*/ 13 w 797"/>
                <a:gd name="T97" fmla="*/ 398 h 497"/>
                <a:gd name="T98" fmla="*/ 2 w 797"/>
                <a:gd name="T99" fmla="*/ 419 h 497"/>
                <a:gd name="T100" fmla="*/ 0 w 797"/>
                <a:gd name="T101" fmla="*/ 443 h 497"/>
                <a:gd name="T102" fmla="*/ 6 w 797"/>
                <a:gd name="T103" fmla="*/ 466 h 497"/>
                <a:gd name="T104" fmla="*/ 21 w 797"/>
                <a:gd name="T105" fmla="*/ 483 h 497"/>
                <a:gd name="T106" fmla="*/ 42 w 797"/>
                <a:gd name="T107" fmla="*/ 494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97" h="497">
                  <a:moveTo>
                    <a:pt x="60" y="497"/>
                  </a:moveTo>
                  <a:lnTo>
                    <a:pt x="65" y="497"/>
                  </a:lnTo>
                  <a:lnTo>
                    <a:pt x="72" y="496"/>
                  </a:lnTo>
                  <a:lnTo>
                    <a:pt x="77" y="494"/>
                  </a:lnTo>
                  <a:lnTo>
                    <a:pt x="83" y="493"/>
                  </a:lnTo>
                  <a:lnTo>
                    <a:pt x="89" y="489"/>
                  </a:lnTo>
                  <a:lnTo>
                    <a:pt x="93" y="486"/>
                  </a:lnTo>
                  <a:lnTo>
                    <a:pt x="97" y="483"/>
                  </a:lnTo>
                  <a:lnTo>
                    <a:pt x="102" y="480"/>
                  </a:lnTo>
                  <a:lnTo>
                    <a:pt x="106" y="475"/>
                  </a:lnTo>
                  <a:lnTo>
                    <a:pt x="109" y="470"/>
                  </a:lnTo>
                  <a:lnTo>
                    <a:pt x="112" y="466"/>
                  </a:lnTo>
                  <a:lnTo>
                    <a:pt x="115" y="460"/>
                  </a:lnTo>
                  <a:lnTo>
                    <a:pt x="117" y="455"/>
                  </a:lnTo>
                  <a:lnTo>
                    <a:pt x="119" y="449"/>
                  </a:lnTo>
                  <a:lnTo>
                    <a:pt x="120" y="443"/>
                  </a:lnTo>
                  <a:lnTo>
                    <a:pt x="120" y="437"/>
                  </a:lnTo>
                  <a:lnTo>
                    <a:pt x="119" y="429"/>
                  </a:lnTo>
                  <a:lnTo>
                    <a:pt x="118" y="423"/>
                  </a:lnTo>
                  <a:lnTo>
                    <a:pt x="116" y="416"/>
                  </a:lnTo>
                  <a:lnTo>
                    <a:pt x="114" y="410"/>
                  </a:lnTo>
                  <a:lnTo>
                    <a:pt x="251" y="290"/>
                  </a:lnTo>
                  <a:lnTo>
                    <a:pt x="259" y="295"/>
                  </a:lnTo>
                  <a:lnTo>
                    <a:pt x="267" y="298"/>
                  </a:lnTo>
                  <a:lnTo>
                    <a:pt x="277" y="301"/>
                  </a:lnTo>
                  <a:lnTo>
                    <a:pt x="285" y="302"/>
                  </a:lnTo>
                  <a:lnTo>
                    <a:pt x="293" y="301"/>
                  </a:lnTo>
                  <a:lnTo>
                    <a:pt x="300" y="299"/>
                  </a:lnTo>
                  <a:lnTo>
                    <a:pt x="307" y="297"/>
                  </a:lnTo>
                  <a:lnTo>
                    <a:pt x="313" y="294"/>
                  </a:lnTo>
                  <a:lnTo>
                    <a:pt x="318" y="291"/>
                  </a:lnTo>
                  <a:lnTo>
                    <a:pt x="325" y="287"/>
                  </a:lnTo>
                  <a:lnTo>
                    <a:pt x="329" y="282"/>
                  </a:lnTo>
                  <a:lnTo>
                    <a:pt x="333" y="277"/>
                  </a:lnTo>
                  <a:lnTo>
                    <a:pt x="451" y="324"/>
                  </a:lnTo>
                  <a:lnTo>
                    <a:pt x="451" y="327"/>
                  </a:lnTo>
                  <a:lnTo>
                    <a:pt x="451" y="332"/>
                  </a:lnTo>
                  <a:lnTo>
                    <a:pt x="451" y="337"/>
                  </a:lnTo>
                  <a:lnTo>
                    <a:pt x="452" y="343"/>
                  </a:lnTo>
                  <a:lnTo>
                    <a:pt x="454" y="349"/>
                  </a:lnTo>
                  <a:lnTo>
                    <a:pt x="456" y="354"/>
                  </a:lnTo>
                  <a:lnTo>
                    <a:pt x="458" y="360"/>
                  </a:lnTo>
                  <a:lnTo>
                    <a:pt x="461" y="365"/>
                  </a:lnTo>
                  <a:lnTo>
                    <a:pt x="464" y="369"/>
                  </a:lnTo>
                  <a:lnTo>
                    <a:pt x="469" y="374"/>
                  </a:lnTo>
                  <a:lnTo>
                    <a:pt x="473" y="378"/>
                  </a:lnTo>
                  <a:lnTo>
                    <a:pt x="477" y="381"/>
                  </a:lnTo>
                  <a:lnTo>
                    <a:pt x="482" y="384"/>
                  </a:lnTo>
                  <a:lnTo>
                    <a:pt x="488" y="386"/>
                  </a:lnTo>
                  <a:lnTo>
                    <a:pt x="493" y="389"/>
                  </a:lnTo>
                  <a:lnTo>
                    <a:pt x="499" y="391"/>
                  </a:lnTo>
                  <a:lnTo>
                    <a:pt x="505" y="391"/>
                  </a:lnTo>
                  <a:lnTo>
                    <a:pt x="511" y="392"/>
                  </a:lnTo>
                  <a:lnTo>
                    <a:pt x="518" y="391"/>
                  </a:lnTo>
                  <a:lnTo>
                    <a:pt x="523" y="391"/>
                  </a:lnTo>
                  <a:lnTo>
                    <a:pt x="529" y="389"/>
                  </a:lnTo>
                  <a:lnTo>
                    <a:pt x="535" y="386"/>
                  </a:lnTo>
                  <a:lnTo>
                    <a:pt x="540" y="384"/>
                  </a:lnTo>
                  <a:lnTo>
                    <a:pt x="545" y="381"/>
                  </a:lnTo>
                  <a:lnTo>
                    <a:pt x="550" y="378"/>
                  </a:lnTo>
                  <a:lnTo>
                    <a:pt x="553" y="374"/>
                  </a:lnTo>
                  <a:lnTo>
                    <a:pt x="558" y="369"/>
                  </a:lnTo>
                  <a:lnTo>
                    <a:pt x="561" y="365"/>
                  </a:lnTo>
                  <a:lnTo>
                    <a:pt x="564" y="360"/>
                  </a:lnTo>
                  <a:lnTo>
                    <a:pt x="567" y="354"/>
                  </a:lnTo>
                  <a:lnTo>
                    <a:pt x="568" y="349"/>
                  </a:lnTo>
                  <a:lnTo>
                    <a:pt x="570" y="343"/>
                  </a:lnTo>
                  <a:lnTo>
                    <a:pt x="571" y="337"/>
                  </a:lnTo>
                  <a:lnTo>
                    <a:pt x="571" y="332"/>
                  </a:lnTo>
                  <a:lnTo>
                    <a:pt x="570" y="322"/>
                  </a:lnTo>
                  <a:lnTo>
                    <a:pt x="568" y="312"/>
                  </a:lnTo>
                  <a:lnTo>
                    <a:pt x="565" y="304"/>
                  </a:lnTo>
                  <a:lnTo>
                    <a:pt x="560" y="296"/>
                  </a:lnTo>
                  <a:lnTo>
                    <a:pt x="711" y="114"/>
                  </a:lnTo>
                  <a:lnTo>
                    <a:pt x="717" y="117"/>
                  </a:lnTo>
                  <a:lnTo>
                    <a:pt x="724" y="119"/>
                  </a:lnTo>
                  <a:lnTo>
                    <a:pt x="730" y="120"/>
                  </a:lnTo>
                  <a:lnTo>
                    <a:pt x="737" y="120"/>
                  </a:lnTo>
                  <a:lnTo>
                    <a:pt x="743" y="120"/>
                  </a:lnTo>
                  <a:lnTo>
                    <a:pt x="750" y="119"/>
                  </a:lnTo>
                  <a:lnTo>
                    <a:pt x="755" y="118"/>
                  </a:lnTo>
                  <a:lnTo>
                    <a:pt x="760" y="116"/>
                  </a:lnTo>
                  <a:lnTo>
                    <a:pt x="766" y="113"/>
                  </a:lnTo>
                  <a:lnTo>
                    <a:pt x="771" y="110"/>
                  </a:lnTo>
                  <a:lnTo>
                    <a:pt x="775" y="106"/>
                  </a:lnTo>
                  <a:lnTo>
                    <a:pt x="780" y="103"/>
                  </a:lnTo>
                  <a:lnTo>
                    <a:pt x="784" y="99"/>
                  </a:lnTo>
                  <a:lnTo>
                    <a:pt x="787" y="94"/>
                  </a:lnTo>
                  <a:lnTo>
                    <a:pt x="790" y="89"/>
                  </a:lnTo>
                  <a:lnTo>
                    <a:pt x="792" y="84"/>
                  </a:lnTo>
                  <a:lnTo>
                    <a:pt x="795" y="79"/>
                  </a:lnTo>
                  <a:lnTo>
                    <a:pt x="796" y="72"/>
                  </a:lnTo>
                  <a:lnTo>
                    <a:pt x="797" y="67"/>
                  </a:lnTo>
                  <a:lnTo>
                    <a:pt x="797" y="60"/>
                  </a:lnTo>
                  <a:lnTo>
                    <a:pt x="797" y="54"/>
                  </a:lnTo>
                  <a:lnTo>
                    <a:pt x="796" y="48"/>
                  </a:lnTo>
                  <a:lnTo>
                    <a:pt x="795" y="42"/>
                  </a:lnTo>
                  <a:lnTo>
                    <a:pt x="792" y="37"/>
                  </a:lnTo>
                  <a:lnTo>
                    <a:pt x="790" y="31"/>
                  </a:lnTo>
                  <a:lnTo>
                    <a:pt x="787" y="27"/>
                  </a:lnTo>
                  <a:lnTo>
                    <a:pt x="784" y="22"/>
                  </a:lnTo>
                  <a:lnTo>
                    <a:pt x="780" y="17"/>
                  </a:lnTo>
                  <a:lnTo>
                    <a:pt x="775" y="14"/>
                  </a:lnTo>
                  <a:lnTo>
                    <a:pt x="771" y="10"/>
                  </a:lnTo>
                  <a:lnTo>
                    <a:pt x="766" y="8"/>
                  </a:lnTo>
                  <a:lnTo>
                    <a:pt x="760" y="5"/>
                  </a:lnTo>
                  <a:lnTo>
                    <a:pt x="755" y="2"/>
                  </a:lnTo>
                  <a:lnTo>
                    <a:pt x="750" y="1"/>
                  </a:lnTo>
                  <a:lnTo>
                    <a:pt x="743" y="0"/>
                  </a:lnTo>
                  <a:lnTo>
                    <a:pt x="737" y="0"/>
                  </a:lnTo>
                  <a:lnTo>
                    <a:pt x="731" y="0"/>
                  </a:lnTo>
                  <a:lnTo>
                    <a:pt x="725" y="1"/>
                  </a:lnTo>
                  <a:lnTo>
                    <a:pt x="719" y="2"/>
                  </a:lnTo>
                  <a:lnTo>
                    <a:pt x="713" y="5"/>
                  </a:lnTo>
                  <a:lnTo>
                    <a:pt x="709" y="8"/>
                  </a:lnTo>
                  <a:lnTo>
                    <a:pt x="703" y="10"/>
                  </a:lnTo>
                  <a:lnTo>
                    <a:pt x="699" y="14"/>
                  </a:lnTo>
                  <a:lnTo>
                    <a:pt x="695" y="17"/>
                  </a:lnTo>
                  <a:lnTo>
                    <a:pt x="691" y="22"/>
                  </a:lnTo>
                  <a:lnTo>
                    <a:pt x="687" y="27"/>
                  </a:lnTo>
                  <a:lnTo>
                    <a:pt x="684" y="31"/>
                  </a:lnTo>
                  <a:lnTo>
                    <a:pt x="682" y="37"/>
                  </a:lnTo>
                  <a:lnTo>
                    <a:pt x="680" y="42"/>
                  </a:lnTo>
                  <a:lnTo>
                    <a:pt x="678" y="48"/>
                  </a:lnTo>
                  <a:lnTo>
                    <a:pt x="677" y="54"/>
                  </a:lnTo>
                  <a:lnTo>
                    <a:pt x="677" y="60"/>
                  </a:lnTo>
                  <a:lnTo>
                    <a:pt x="678" y="70"/>
                  </a:lnTo>
                  <a:lnTo>
                    <a:pt x="680" y="79"/>
                  </a:lnTo>
                  <a:lnTo>
                    <a:pt x="683" y="87"/>
                  </a:lnTo>
                  <a:lnTo>
                    <a:pt x="688" y="96"/>
                  </a:lnTo>
                  <a:lnTo>
                    <a:pt x="537" y="277"/>
                  </a:lnTo>
                  <a:lnTo>
                    <a:pt x="531" y="275"/>
                  </a:lnTo>
                  <a:lnTo>
                    <a:pt x="524" y="273"/>
                  </a:lnTo>
                  <a:lnTo>
                    <a:pt x="518" y="272"/>
                  </a:lnTo>
                  <a:lnTo>
                    <a:pt x="511" y="271"/>
                  </a:lnTo>
                  <a:lnTo>
                    <a:pt x="504" y="272"/>
                  </a:lnTo>
                  <a:lnTo>
                    <a:pt x="496" y="273"/>
                  </a:lnTo>
                  <a:lnTo>
                    <a:pt x="490" y="275"/>
                  </a:lnTo>
                  <a:lnTo>
                    <a:pt x="484" y="278"/>
                  </a:lnTo>
                  <a:lnTo>
                    <a:pt x="478" y="281"/>
                  </a:lnTo>
                  <a:lnTo>
                    <a:pt x="472" y="286"/>
                  </a:lnTo>
                  <a:lnTo>
                    <a:pt x="467" y="291"/>
                  </a:lnTo>
                  <a:lnTo>
                    <a:pt x="463" y="295"/>
                  </a:lnTo>
                  <a:lnTo>
                    <a:pt x="345" y="248"/>
                  </a:lnTo>
                  <a:lnTo>
                    <a:pt x="345" y="245"/>
                  </a:lnTo>
                  <a:lnTo>
                    <a:pt x="345" y="240"/>
                  </a:lnTo>
                  <a:lnTo>
                    <a:pt x="345" y="235"/>
                  </a:lnTo>
                  <a:lnTo>
                    <a:pt x="344" y="229"/>
                  </a:lnTo>
                  <a:lnTo>
                    <a:pt x="343" y="223"/>
                  </a:lnTo>
                  <a:lnTo>
                    <a:pt x="341" y="218"/>
                  </a:lnTo>
                  <a:lnTo>
                    <a:pt x="339" y="213"/>
                  </a:lnTo>
                  <a:lnTo>
                    <a:pt x="336" y="207"/>
                  </a:lnTo>
                  <a:lnTo>
                    <a:pt x="332" y="203"/>
                  </a:lnTo>
                  <a:lnTo>
                    <a:pt x="328" y="199"/>
                  </a:lnTo>
                  <a:lnTo>
                    <a:pt x="324" y="194"/>
                  </a:lnTo>
                  <a:lnTo>
                    <a:pt x="319" y="191"/>
                  </a:lnTo>
                  <a:lnTo>
                    <a:pt x="314" y="188"/>
                  </a:lnTo>
                  <a:lnTo>
                    <a:pt x="309" y="186"/>
                  </a:lnTo>
                  <a:lnTo>
                    <a:pt x="303" y="184"/>
                  </a:lnTo>
                  <a:lnTo>
                    <a:pt x="298" y="181"/>
                  </a:lnTo>
                  <a:lnTo>
                    <a:pt x="292" y="181"/>
                  </a:lnTo>
                  <a:lnTo>
                    <a:pt x="285" y="180"/>
                  </a:lnTo>
                  <a:lnTo>
                    <a:pt x="280" y="181"/>
                  </a:lnTo>
                  <a:lnTo>
                    <a:pt x="273" y="181"/>
                  </a:lnTo>
                  <a:lnTo>
                    <a:pt x="268" y="184"/>
                  </a:lnTo>
                  <a:lnTo>
                    <a:pt x="262" y="186"/>
                  </a:lnTo>
                  <a:lnTo>
                    <a:pt x="257" y="188"/>
                  </a:lnTo>
                  <a:lnTo>
                    <a:pt x="252" y="191"/>
                  </a:lnTo>
                  <a:lnTo>
                    <a:pt x="248" y="194"/>
                  </a:lnTo>
                  <a:lnTo>
                    <a:pt x="243" y="199"/>
                  </a:lnTo>
                  <a:lnTo>
                    <a:pt x="239" y="203"/>
                  </a:lnTo>
                  <a:lnTo>
                    <a:pt x="236" y="207"/>
                  </a:lnTo>
                  <a:lnTo>
                    <a:pt x="233" y="213"/>
                  </a:lnTo>
                  <a:lnTo>
                    <a:pt x="230" y="218"/>
                  </a:lnTo>
                  <a:lnTo>
                    <a:pt x="228" y="223"/>
                  </a:lnTo>
                  <a:lnTo>
                    <a:pt x="226" y="229"/>
                  </a:lnTo>
                  <a:lnTo>
                    <a:pt x="225" y="235"/>
                  </a:lnTo>
                  <a:lnTo>
                    <a:pt x="225" y="240"/>
                  </a:lnTo>
                  <a:lnTo>
                    <a:pt x="226" y="248"/>
                  </a:lnTo>
                  <a:lnTo>
                    <a:pt x="227" y="254"/>
                  </a:lnTo>
                  <a:lnTo>
                    <a:pt x="229" y="261"/>
                  </a:lnTo>
                  <a:lnTo>
                    <a:pt x="231" y="267"/>
                  </a:lnTo>
                  <a:lnTo>
                    <a:pt x="94" y="387"/>
                  </a:lnTo>
                  <a:lnTo>
                    <a:pt x="86" y="382"/>
                  </a:lnTo>
                  <a:lnTo>
                    <a:pt x="78" y="379"/>
                  </a:lnTo>
                  <a:lnTo>
                    <a:pt x="68" y="377"/>
                  </a:lnTo>
                  <a:lnTo>
                    <a:pt x="60" y="377"/>
                  </a:lnTo>
                  <a:lnTo>
                    <a:pt x="53" y="377"/>
                  </a:lnTo>
                  <a:lnTo>
                    <a:pt x="47" y="378"/>
                  </a:lnTo>
                  <a:lnTo>
                    <a:pt x="42" y="379"/>
                  </a:lnTo>
                  <a:lnTo>
                    <a:pt x="36" y="381"/>
                  </a:lnTo>
                  <a:lnTo>
                    <a:pt x="31" y="383"/>
                  </a:lnTo>
                  <a:lnTo>
                    <a:pt x="26" y="386"/>
                  </a:lnTo>
                  <a:lnTo>
                    <a:pt x="21" y="391"/>
                  </a:lnTo>
                  <a:lnTo>
                    <a:pt x="17" y="394"/>
                  </a:lnTo>
                  <a:lnTo>
                    <a:pt x="13" y="398"/>
                  </a:lnTo>
                  <a:lnTo>
                    <a:pt x="9" y="402"/>
                  </a:lnTo>
                  <a:lnTo>
                    <a:pt x="6" y="408"/>
                  </a:lnTo>
                  <a:lnTo>
                    <a:pt x="4" y="413"/>
                  </a:lnTo>
                  <a:lnTo>
                    <a:pt x="2" y="419"/>
                  </a:lnTo>
                  <a:lnTo>
                    <a:pt x="1" y="425"/>
                  </a:lnTo>
                  <a:lnTo>
                    <a:pt x="0" y="430"/>
                  </a:lnTo>
                  <a:lnTo>
                    <a:pt x="0" y="437"/>
                  </a:lnTo>
                  <a:lnTo>
                    <a:pt x="0" y="443"/>
                  </a:lnTo>
                  <a:lnTo>
                    <a:pt x="1" y="449"/>
                  </a:lnTo>
                  <a:lnTo>
                    <a:pt x="2" y="455"/>
                  </a:lnTo>
                  <a:lnTo>
                    <a:pt x="4" y="460"/>
                  </a:lnTo>
                  <a:lnTo>
                    <a:pt x="6" y="466"/>
                  </a:lnTo>
                  <a:lnTo>
                    <a:pt x="9" y="470"/>
                  </a:lnTo>
                  <a:lnTo>
                    <a:pt x="13" y="475"/>
                  </a:lnTo>
                  <a:lnTo>
                    <a:pt x="17" y="480"/>
                  </a:lnTo>
                  <a:lnTo>
                    <a:pt x="21" y="483"/>
                  </a:lnTo>
                  <a:lnTo>
                    <a:pt x="26" y="486"/>
                  </a:lnTo>
                  <a:lnTo>
                    <a:pt x="31" y="489"/>
                  </a:lnTo>
                  <a:lnTo>
                    <a:pt x="36" y="493"/>
                  </a:lnTo>
                  <a:lnTo>
                    <a:pt x="42" y="494"/>
                  </a:lnTo>
                  <a:lnTo>
                    <a:pt x="47" y="496"/>
                  </a:lnTo>
                  <a:lnTo>
                    <a:pt x="53" y="497"/>
                  </a:lnTo>
                  <a:lnTo>
                    <a:pt x="60" y="4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35" name="Freeform 4665" descr="Icon of graph. ">
            <a:extLst>
              <a:ext uri="{FF2B5EF4-FFF2-40B4-BE49-F238E27FC236}">
                <a16:creationId xmlns:a16="http://schemas.microsoft.com/office/drawing/2014/main" id="{557E39B2-E017-4E5C-B53E-DDE3B9D4C92C}"/>
              </a:ext>
            </a:extLst>
          </p:cNvPr>
          <p:cNvSpPr>
            <a:spLocks/>
          </p:cNvSpPr>
          <p:nvPr/>
        </p:nvSpPr>
        <p:spPr bwMode="auto">
          <a:xfrm>
            <a:off x="7877961" y="3531386"/>
            <a:ext cx="347679" cy="347679"/>
          </a:xfrm>
          <a:custGeom>
            <a:avLst/>
            <a:gdLst>
              <a:gd name="T0" fmla="*/ 761 w 904"/>
              <a:gd name="T1" fmla="*/ 213 h 903"/>
              <a:gd name="T2" fmla="*/ 754 w 904"/>
              <a:gd name="T3" fmla="*/ 225 h 903"/>
              <a:gd name="T4" fmla="*/ 576 w 904"/>
              <a:gd name="T5" fmla="*/ 277 h 903"/>
              <a:gd name="T6" fmla="*/ 498 w 904"/>
              <a:gd name="T7" fmla="*/ 298 h 903"/>
              <a:gd name="T8" fmla="*/ 431 w 904"/>
              <a:gd name="T9" fmla="*/ 329 h 903"/>
              <a:gd name="T10" fmla="*/ 578 w 904"/>
              <a:gd name="T11" fmla="*/ 170 h 903"/>
              <a:gd name="T12" fmla="*/ 618 w 904"/>
              <a:gd name="T13" fmla="*/ 180 h 903"/>
              <a:gd name="T14" fmla="*/ 661 w 904"/>
              <a:gd name="T15" fmla="*/ 169 h 903"/>
              <a:gd name="T16" fmla="*/ 693 w 904"/>
              <a:gd name="T17" fmla="*/ 141 h 903"/>
              <a:gd name="T18" fmla="*/ 707 w 904"/>
              <a:gd name="T19" fmla="*/ 99 h 903"/>
              <a:gd name="T20" fmla="*/ 701 w 904"/>
              <a:gd name="T21" fmla="*/ 55 h 903"/>
              <a:gd name="T22" fmla="*/ 676 w 904"/>
              <a:gd name="T23" fmla="*/ 20 h 903"/>
              <a:gd name="T24" fmla="*/ 636 w 904"/>
              <a:gd name="T25" fmla="*/ 2 h 903"/>
              <a:gd name="T26" fmla="*/ 591 w 904"/>
              <a:gd name="T27" fmla="*/ 4 h 903"/>
              <a:gd name="T28" fmla="*/ 554 w 904"/>
              <a:gd name="T29" fmla="*/ 25 h 903"/>
              <a:gd name="T30" fmla="*/ 531 w 904"/>
              <a:gd name="T31" fmla="*/ 63 h 903"/>
              <a:gd name="T32" fmla="*/ 532 w 904"/>
              <a:gd name="T33" fmla="*/ 118 h 903"/>
              <a:gd name="T34" fmla="*/ 369 w 904"/>
              <a:gd name="T35" fmla="*/ 289 h 903"/>
              <a:gd name="T36" fmla="*/ 325 w 904"/>
              <a:gd name="T37" fmla="*/ 289 h 903"/>
              <a:gd name="T38" fmla="*/ 294 w 904"/>
              <a:gd name="T39" fmla="*/ 308 h 903"/>
              <a:gd name="T40" fmla="*/ 275 w 904"/>
              <a:gd name="T41" fmla="*/ 338 h 903"/>
              <a:gd name="T42" fmla="*/ 275 w 904"/>
              <a:gd name="T43" fmla="*/ 383 h 903"/>
              <a:gd name="T44" fmla="*/ 113 w 904"/>
              <a:gd name="T45" fmla="*/ 545 h 903"/>
              <a:gd name="T46" fmla="*/ 64 w 904"/>
              <a:gd name="T47" fmla="*/ 546 h 903"/>
              <a:gd name="T48" fmla="*/ 26 w 904"/>
              <a:gd name="T49" fmla="*/ 568 h 903"/>
              <a:gd name="T50" fmla="*/ 5 w 904"/>
              <a:gd name="T51" fmla="*/ 605 h 903"/>
              <a:gd name="T52" fmla="*/ 3 w 904"/>
              <a:gd name="T53" fmla="*/ 650 h 903"/>
              <a:gd name="T54" fmla="*/ 21 w 904"/>
              <a:gd name="T55" fmla="*/ 690 h 903"/>
              <a:gd name="T56" fmla="*/ 56 w 904"/>
              <a:gd name="T57" fmla="*/ 716 h 903"/>
              <a:gd name="T58" fmla="*/ 100 w 904"/>
              <a:gd name="T59" fmla="*/ 722 h 903"/>
              <a:gd name="T60" fmla="*/ 142 w 904"/>
              <a:gd name="T61" fmla="*/ 706 h 903"/>
              <a:gd name="T62" fmla="*/ 170 w 904"/>
              <a:gd name="T63" fmla="*/ 675 h 903"/>
              <a:gd name="T64" fmla="*/ 181 w 904"/>
              <a:gd name="T65" fmla="*/ 632 h 903"/>
              <a:gd name="T66" fmla="*/ 171 w 904"/>
              <a:gd name="T67" fmla="*/ 591 h 903"/>
              <a:gd name="T68" fmla="*/ 316 w 904"/>
              <a:gd name="T69" fmla="*/ 430 h 903"/>
              <a:gd name="T70" fmla="*/ 286 w 904"/>
              <a:gd name="T71" fmla="*/ 538 h 903"/>
              <a:gd name="T72" fmla="*/ 271 w 904"/>
              <a:gd name="T73" fmla="*/ 753 h 903"/>
              <a:gd name="T74" fmla="*/ 216 w 904"/>
              <a:gd name="T75" fmla="*/ 757 h 903"/>
              <a:gd name="T76" fmla="*/ 212 w 904"/>
              <a:gd name="T77" fmla="*/ 888 h 903"/>
              <a:gd name="T78" fmla="*/ 218 w 904"/>
              <a:gd name="T79" fmla="*/ 901 h 903"/>
              <a:gd name="T80" fmla="*/ 349 w 904"/>
              <a:gd name="T81" fmla="*/ 903 h 903"/>
              <a:gd name="T82" fmla="*/ 361 w 904"/>
              <a:gd name="T83" fmla="*/ 894 h 903"/>
              <a:gd name="T84" fmla="*/ 361 w 904"/>
              <a:gd name="T85" fmla="*/ 762 h 903"/>
              <a:gd name="T86" fmla="*/ 349 w 904"/>
              <a:gd name="T87" fmla="*/ 753 h 903"/>
              <a:gd name="T88" fmla="*/ 305 w 904"/>
              <a:gd name="T89" fmla="*/ 597 h 903"/>
              <a:gd name="T90" fmla="*/ 343 w 904"/>
              <a:gd name="T91" fmla="*/ 469 h 903"/>
              <a:gd name="T92" fmla="*/ 383 w 904"/>
              <a:gd name="T93" fmla="*/ 426 h 903"/>
              <a:gd name="T94" fmla="*/ 418 w 904"/>
              <a:gd name="T95" fmla="*/ 383 h 903"/>
              <a:gd name="T96" fmla="*/ 471 w 904"/>
              <a:gd name="T97" fmla="*/ 342 h 903"/>
              <a:gd name="T98" fmla="*/ 544 w 904"/>
              <a:gd name="T99" fmla="*/ 315 h 903"/>
              <a:gd name="T100" fmla="*/ 627 w 904"/>
              <a:gd name="T101" fmla="*/ 302 h 903"/>
              <a:gd name="T102" fmla="*/ 754 w 904"/>
              <a:gd name="T103" fmla="*/ 348 h 903"/>
              <a:gd name="T104" fmla="*/ 763 w 904"/>
              <a:gd name="T105" fmla="*/ 360 h 903"/>
              <a:gd name="T106" fmla="*/ 895 w 904"/>
              <a:gd name="T107" fmla="*/ 360 h 903"/>
              <a:gd name="T108" fmla="*/ 904 w 904"/>
              <a:gd name="T109" fmla="*/ 348 h 903"/>
              <a:gd name="T110" fmla="*/ 902 w 904"/>
              <a:gd name="T111" fmla="*/ 217 h 903"/>
              <a:gd name="T112" fmla="*/ 889 w 904"/>
              <a:gd name="T113" fmla="*/ 211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04" h="903">
                <a:moveTo>
                  <a:pt x="889" y="211"/>
                </a:moveTo>
                <a:lnTo>
                  <a:pt x="768" y="211"/>
                </a:lnTo>
                <a:lnTo>
                  <a:pt x="765" y="211"/>
                </a:lnTo>
                <a:lnTo>
                  <a:pt x="763" y="212"/>
                </a:lnTo>
                <a:lnTo>
                  <a:pt x="761" y="213"/>
                </a:lnTo>
                <a:lnTo>
                  <a:pt x="758" y="215"/>
                </a:lnTo>
                <a:lnTo>
                  <a:pt x="756" y="217"/>
                </a:lnTo>
                <a:lnTo>
                  <a:pt x="755" y="220"/>
                </a:lnTo>
                <a:lnTo>
                  <a:pt x="754" y="222"/>
                </a:lnTo>
                <a:lnTo>
                  <a:pt x="754" y="225"/>
                </a:lnTo>
                <a:lnTo>
                  <a:pt x="754" y="271"/>
                </a:lnTo>
                <a:lnTo>
                  <a:pt x="663" y="271"/>
                </a:lnTo>
                <a:lnTo>
                  <a:pt x="627" y="272"/>
                </a:lnTo>
                <a:lnTo>
                  <a:pt x="593" y="275"/>
                </a:lnTo>
                <a:lnTo>
                  <a:pt x="576" y="277"/>
                </a:lnTo>
                <a:lnTo>
                  <a:pt x="561" y="281"/>
                </a:lnTo>
                <a:lnTo>
                  <a:pt x="545" y="284"/>
                </a:lnTo>
                <a:lnTo>
                  <a:pt x="529" y="287"/>
                </a:lnTo>
                <a:lnTo>
                  <a:pt x="513" y="292"/>
                </a:lnTo>
                <a:lnTo>
                  <a:pt x="498" y="298"/>
                </a:lnTo>
                <a:lnTo>
                  <a:pt x="484" y="302"/>
                </a:lnTo>
                <a:lnTo>
                  <a:pt x="470" y="309"/>
                </a:lnTo>
                <a:lnTo>
                  <a:pt x="457" y="315"/>
                </a:lnTo>
                <a:lnTo>
                  <a:pt x="443" y="323"/>
                </a:lnTo>
                <a:lnTo>
                  <a:pt x="431" y="329"/>
                </a:lnTo>
                <a:lnTo>
                  <a:pt x="418" y="337"/>
                </a:lnTo>
                <a:lnTo>
                  <a:pt x="415" y="328"/>
                </a:lnTo>
                <a:lnTo>
                  <a:pt x="409" y="319"/>
                </a:lnTo>
                <a:lnTo>
                  <a:pt x="565" y="163"/>
                </a:lnTo>
                <a:lnTo>
                  <a:pt x="578" y="170"/>
                </a:lnTo>
                <a:lnTo>
                  <a:pt x="590" y="176"/>
                </a:lnTo>
                <a:lnTo>
                  <a:pt x="597" y="178"/>
                </a:lnTo>
                <a:lnTo>
                  <a:pt x="604" y="179"/>
                </a:lnTo>
                <a:lnTo>
                  <a:pt x="610" y="180"/>
                </a:lnTo>
                <a:lnTo>
                  <a:pt x="618" y="180"/>
                </a:lnTo>
                <a:lnTo>
                  <a:pt x="627" y="180"/>
                </a:lnTo>
                <a:lnTo>
                  <a:pt x="636" y="178"/>
                </a:lnTo>
                <a:lnTo>
                  <a:pt x="644" y="176"/>
                </a:lnTo>
                <a:lnTo>
                  <a:pt x="653" y="173"/>
                </a:lnTo>
                <a:lnTo>
                  <a:pt x="661" y="169"/>
                </a:lnTo>
                <a:lnTo>
                  <a:pt x="668" y="164"/>
                </a:lnTo>
                <a:lnTo>
                  <a:pt x="676" y="160"/>
                </a:lnTo>
                <a:lnTo>
                  <a:pt x="681" y="154"/>
                </a:lnTo>
                <a:lnTo>
                  <a:pt x="687" y="147"/>
                </a:lnTo>
                <a:lnTo>
                  <a:pt x="693" y="141"/>
                </a:lnTo>
                <a:lnTo>
                  <a:pt x="697" y="133"/>
                </a:lnTo>
                <a:lnTo>
                  <a:pt x="701" y="125"/>
                </a:lnTo>
                <a:lnTo>
                  <a:pt x="704" y="117"/>
                </a:lnTo>
                <a:lnTo>
                  <a:pt x="706" y="108"/>
                </a:lnTo>
                <a:lnTo>
                  <a:pt x="707" y="99"/>
                </a:lnTo>
                <a:lnTo>
                  <a:pt x="709" y="90"/>
                </a:lnTo>
                <a:lnTo>
                  <a:pt x="707" y="81"/>
                </a:lnTo>
                <a:lnTo>
                  <a:pt x="706" y="72"/>
                </a:lnTo>
                <a:lnTo>
                  <a:pt x="704" y="63"/>
                </a:lnTo>
                <a:lnTo>
                  <a:pt x="701" y="55"/>
                </a:lnTo>
                <a:lnTo>
                  <a:pt x="697" y="47"/>
                </a:lnTo>
                <a:lnTo>
                  <a:pt x="693" y="39"/>
                </a:lnTo>
                <a:lnTo>
                  <a:pt x="687" y="32"/>
                </a:lnTo>
                <a:lnTo>
                  <a:pt x="681" y="25"/>
                </a:lnTo>
                <a:lnTo>
                  <a:pt x="676" y="20"/>
                </a:lnTo>
                <a:lnTo>
                  <a:pt x="668" y="15"/>
                </a:lnTo>
                <a:lnTo>
                  <a:pt x="661" y="11"/>
                </a:lnTo>
                <a:lnTo>
                  <a:pt x="653" y="6"/>
                </a:lnTo>
                <a:lnTo>
                  <a:pt x="644" y="4"/>
                </a:lnTo>
                <a:lnTo>
                  <a:pt x="636" y="2"/>
                </a:lnTo>
                <a:lnTo>
                  <a:pt x="627" y="0"/>
                </a:lnTo>
                <a:lnTo>
                  <a:pt x="618" y="0"/>
                </a:lnTo>
                <a:lnTo>
                  <a:pt x="609" y="0"/>
                </a:lnTo>
                <a:lnTo>
                  <a:pt x="600" y="2"/>
                </a:lnTo>
                <a:lnTo>
                  <a:pt x="591" y="4"/>
                </a:lnTo>
                <a:lnTo>
                  <a:pt x="583" y="6"/>
                </a:lnTo>
                <a:lnTo>
                  <a:pt x="575" y="11"/>
                </a:lnTo>
                <a:lnTo>
                  <a:pt x="567" y="15"/>
                </a:lnTo>
                <a:lnTo>
                  <a:pt x="561" y="20"/>
                </a:lnTo>
                <a:lnTo>
                  <a:pt x="554" y="25"/>
                </a:lnTo>
                <a:lnTo>
                  <a:pt x="548" y="32"/>
                </a:lnTo>
                <a:lnTo>
                  <a:pt x="543" y="39"/>
                </a:lnTo>
                <a:lnTo>
                  <a:pt x="538" y="47"/>
                </a:lnTo>
                <a:lnTo>
                  <a:pt x="535" y="55"/>
                </a:lnTo>
                <a:lnTo>
                  <a:pt x="531" y="63"/>
                </a:lnTo>
                <a:lnTo>
                  <a:pt x="529" y="72"/>
                </a:lnTo>
                <a:lnTo>
                  <a:pt x="528" y="81"/>
                </a:lnTo>
                <a:lnTo>
                  <a:pt x="528" y="90"/>
                </a:lnTo>
                <a:lnTo>
                  <a:pt x="529" y="105"/>
                </a:lnTo>
                <a:lnTo>
                  <a:pt x="532" y="118"/>
                </a:lnTo>
                <a:lnTo>
                  <a:pt x="537" y="131"/>
                </a:lnTo>
                <a:lnTo>
                  <a:pt x="545" y="142"/>
                </a:lnTo>
                <a:lnTo>
                  <a:pt x="388" y="298"/>
                </a:lnTo>
                <a:lnTo>
                  <a:pt x="379" y="293"/>
                </a:lnTo>
                <a:lnTo>
                  <a:pt x="369" y="289"/>
                </a:lnTo>
                <a:lnTo>
                  <a:pt x="358" y="286"/>
                </a:lnTo>
                <a:lnTo>
                  <a:pt x="347" y="285"/>
                </a:lnTo>
                <a:lnTo>
                  <a:pt x="339" y="286"/>
                </a:lnTo>
                <a:lnTo>
                  <a:pt x="331" y="287"/>
                </a:lnTo>
                <a:lnTo>
                  <a:pt x="325" y="289"/>
                </a:lnTo>
                <a:lnTo>
                  <a:pt x="318" y="292"/>
                </a:lnTo>
                <a:lnTo>
                  <a:pt x="311" y="294"/>
                </a:lnTo>
                <a:lnTo>
                  <a:pt x="304" y="299"/>
                </a:lnTo>
                <a:lnTo>
                  <a:pt x="299" y="303"/>
                </a:lnTo>
                <a:lnTo>
                  <a:pt x="294" y="308"/>
                </a:lnTo>
                <a:lnTo>
                  <a:pt x="288" y="313"/>
                </a:lnTo>
                <a:lnTo>
                  <a:pt x="284" y="319"/>
                </a:lnTo>
                <a:lnTo>
                  <a:pt x="281" y="325"/>
                </a:lnTo>
                <a:lnTo>
                  <a:pt x="277" y="332"/>
                </a:lnTo>
                <a:lnTo>
                  <a:pt x="275" y="338"/>
                </a:lnTo>
                <a:lnTo>
                  <a:pt x="273" y="346"/>
                </a:lnTo>
                <a:lnTo>
                  <a:pt x="271" y="353"/>
                </a:lnTo>
                <a:lnTo>
                  <a:pt x="271" y="361"/>
                </a:lnTo>
                <a:lnTo>
                  <a:pt x="273" y="372"/>
                </a:lnTo>
                <a:lnTo>
                  <a:pt x="275" y="383"/>
                </a:lnTo>
                <a:lnTo>
                  <a:pt x="278" y="393"/>
                </a:lnTo>
                <a:lnTo>
                  <a:pt x="284" y="403"/>
                </a:lnTo>
                <a:lnTo>
                  <a:pt x="134" y="553"/>
                </a:lnTo>
                <a:lnTo>
                  <a:pt x="124" y="547"/>
                </a:lnTo>
                <a:lnTo>
                  <a:pt x="113" y="545"/>
                </a:lnTo>
                <a:lnTo>
                  <a:pt x="102" y="543"/>
                </a:lnTo>
                <a:lnTo>
                  <a:pt x="91" y="542"/>
                </a:lnTo>
                <a:lnTo>
                  <a:pt x="82" y="542"/>
                </a:lnTo>
                <a:lnTo>
                  <a:pt x="73" y="544"/>
                </a:lnTo>
                <a:lnTo>
                  <a:pt x="64" y="546"/>
                </a:lnTo>
                <a:lnTo>
                  <a:pt x="56" y="548"/>
                </a:lnTo>
                <a:lnTo>
                  <a:pt x="48" y="553"/>
                </a:lnTo>
                <a:lnTo>
                  <a:pt x="40" y="557"/>
                </a:lnTo>
                <a:lnTo>
                  <a:pt x="33" y="562"/>
                </a:lnTo>
                <a:lnTo>
                  <a:pt x="26" y="568"/>
                </a:lnTo>
                <a:lnTo>
                  <a:pt x="21" y="574"/>
                </a:lnTo>
                <a:lnTo>
                  <a:pt x="16" y="581"/>
                </a:lnTo>
                <a:lnTo>
                  <a:pt x="12" y="589"/>
                </a:lnTo>
                <a:lnTo>
                  <a:pt x="7" y="597"/>
                </a:lnTo>
                <a:lnTo>
                  <a:pt x="5" y="605"/>
                </a:lnTo>
                <a:lnTo>
                  <a:pt x="3" y="614"/>
                </a:lnTo>
                <a:lnTo>
                  <a:pt x="0" y="623"/>
                </a:lnTo>
                <a:lnTo>
                  <a:pt x="0" y="632"/>
                </a:lnTo>
                <a:lnTo>
                  <a:pt x="0" y="641"/>
                </a:lnTo>
                <a:lnTo>
                  <a:pt x="3" y="650"/>
                </a:lnTo>
                <a:lnTo>
                  <a:pt x="5" y="659"/>
                </a:lnTo>
                <a:lnTo>
                  <a:pt x="7" y="667"/>
                </a:lnTo>
                <a:lnTo>
                  <a:pt x="12" y="675"/>
                </a:lnTo>
                <a:lnTo>
                  <a:pt x="16" y="683"/>
                </a:lnTo>
                <a:lnTo>
                  <a:pt x="21" y="690"/>
                </a:lnTo>
                <a:lnTo>
                  <a:pt x="26" y="696"/>
                </a:lnTo>
                <a:lnTo>
                  <a:pt x="33" y="702"/>
                </a:lnTo>
                <a:lnTo>
                  <a:pt x="40" y="706"/>
                </a:lnTo>
                <a:lnTo>
                  <a:pt x="48" y="711"/>
                </a:lnTo>
                <a:lnTo>
                  <a:pt x="56" y="716"/>
                </a:lnTo>
                <a:lnTo>
                  <a:pt x="64" y="718"/>
                </a:lnTo>
                <a:lnTo>
                  <a:pt x="73" y="720"/>
                </a:lnTo>
                <a:lnTo>
                  <a:pt x="82" y="722"/>
                </a:lnTo>
                <a:lnTo>
                  <a:pt x="91" y="722"/>
                </a:lnTo>
                <a:lnTo>
                  <a:pt x="100" y="722"/>
                </a:lnTo>
                <a:lnTo>
                  <a:pt x="109" y="720"/>
                </a:lnTo>
                <a:lnTo>
                  <a:pt x="118" y="718"/>
                </a:lnTo>
                <a:lnTo>
                  <a:pt x="126" y="716"/>
                </a:lnTo>
                <a:lnTo>
                  <a:pt x="134" y="711"/>
                </a:lnTo>
                <a:lnTo>
                  <a:pt x="142" y="706"/>
                </a:lnTo>
                <a:lnTo>
                  <a:pt x="148" y="702"/>
                </a:lnTo>
                <a:lnTo>
                  <a:pt x="155" y="696"/>
                </a:lnTo>
                <a:lnTo>
                  <a:pt x="161" y="690"/>
                </a:lnTo>
                <a:lnTo>
                  <a:pt x="165" y="683"/>
                </a:lnTo>
                <a:lnTo>
                  <a:pt x="170" y="675"/>
                </a:lnTo>
                <a:lnTo>
                  <a:pt x="174" y="667"/>
                </a:lnTo>
                <a:lnTo>
                  <a:pt x="177" y="659"/>
                </a:lnTo>
                <a:lnTo>
                  <a:pt x="179" y="650"/>
                </a:lnTo>
                <a:lnTo>
                  <a:pt x="181" y="641"/>
                </a:lnTo>
                <a:lnTo>
                  <a:pt x="181" y="632"/>
                </a:lnTo>
                <a:lnTo>
                  <a:pt x="181" y="623"/>
                </a:lnTo>
                <a:lnTo>
                  <a:pt x="180" y="615"/>
                </a:lnTo>
                <a:lnTo>
                  <a:pt x="178" y="607"/>
                </a:lnTo>
                <a:lnTo>
                  <a:pt x="174" y="599"/>
                </a:lnTo>
                <a:lnTo>
                  <a:pt x="171" y="591"/>
                </a:lnTo>
                <a:lnTo>
                  <a:pt x="168" y="585"/>
                </a:lnTo>
                <a:lnTo>
                  <a:pt x="163" y="578"/>
                </a:lnTo>
                <a:lnTo>
                  <a:pt x="157" y="571"/>
                </a:lnTo>
                <a:lnTo>
                  <a:pt x="305" y="424"/>
                </a:lnTo>
                <a:lnTo>
                  <a:pt x="316" y="430"/>
                </a:lnTo>
                <a:lnTo>
                  <a:pt x="328" y="433"/>
                </a:lnTo>
                <a:lnTo>
                  <a:pt x="314" y="457"/>
                </a:lnTo>
                <a:lnTo>
                  <a:pt x="303" y="483"/>
                </a:lnTo>
                <a:lnTo>
                  <a:pt x="294" y="510"/>
                </a:lnTo>
                <a:lnTo>
                  <a:pt x="286" y="538"/>
                </a:lnTo>
                <a:lnTo>
                  <a:pt x="279" y="568"/>
                </a:lnTo>
                <a:lnTo>
                  <a:pt x="275" y="598"/>
                </a:lnTo>
                <a:lnTo>
                  <a:pt x="273" y="630"/>
                </a:lnTo>
                <a:lnTo>
                  <a:pt x="271" y="662"/>
                </a:lnTo>
                <a:lnTo>
                  <a:pt x="271" y="753"/>
                </a:lnTo>
                <a:lnTo>
                  <a:pt x="226" y="753"/>
                </a:lnTo>
                <a:lnTo>
                  <a:pt x="223" y="753"/>
                </a:lnTo>
                <a:lnTo>
                  <a:pt x="221" y="754"/>
                </a:lnTo>
                <a:lnTo>
                  <a:pt x="218" y="755"/>
                </a:lnTo>
                <a:lnTo>
                  <a:pt x="216" y="757"/>
                </a:lnTo>
                <a:lnTo>
                  <a:pt x="214" y="760"/>
                </a:lnTo>
                <a:lnTo>
                  <a:pt x="213" y="762"/>
                </a:lnTo>
                <a:lnTo>
                  <a:pt x="212" y="764"/>
                </a:lnTo>
                <a:lnTo>
                  <a:pt x="212" y="767"/>
                </a:lnTo>
                <a:lnTo>
                  <a:pt x="212" y="888"/>
                </a:lnTo>
                <a:lnTo>
                  <a:pt x="212" y="891"/>
                </a:lnTo>
                <a:lnTo>
                  <a:pt x="213" y="894"/>
                </a:lnTo>
                <a:lnTo>
                  <a:pt x="214" y="896"/>
                </a:lnTo>
                <a:lnTo>
                  <a:pt x="216" y="898"/>
                </a:lnTo>
                <a:lnTo>
                  <a:pt x="218" y="901"/>
                </a:lnTo>
                <a:lnTo>
                  <a:pt x="221" y="902"/>
                </a:lnTo>
                <a:lnTo>
                  <a:pt x="223" y="903"/>
                </a:lnTo>
                <a:lnTo>
                  <a:pt x="226" y="903"/>
                </a:lnTo>
                <a:lnTo>
                  <a:pt x="347" y="903"/>
                </a:lnTo>
                <a:lnTo>
                  <a:pt x="349" y="903"/>
                </a:lnTo>
                <a:lnTo>
                  <a:pt x="353" y="902"/>
                </a:lnTo>
                <a:lnTo>
                  <a:pt x="355" y="901"/>
                </a:lnTo>
                <a:lnTo>
                  <a:pt x="357" y="898"/>
                </a:lnTo>
                <a:lnTo>
                  <a:pt x="360" y="896"/>
                </a:lnTo>
                <a:lnTo>
                  <a:pt x="361" y="894"/>
                </a:lnTo>
                <a:lnTo>
                  <a:pt x="362" y="891"/>
                </a:lnTo>
                <a:lnTo>
                  <a:pt x="362" y="888"/>
                </a:lnTo>
                <a:lnTo>
                  <a:pt x="362" y="767"/>
                </a:lnTo>
                <a:lnTo>
                  <a:pt x="362" y="764"/>
                </a:lnTo>
                <a:lnTo>
                  <a:pt x="361" y="762"/>
                </a:lnTo>
                <a:lnTo>
                  <a:pt x="360" y="760"/>
                </a:lnTo>
                <a:lnTo>
                  <a:pt x="357" y="757"/>
                </a:lnTo>
                <a:lnTo>
                  <a:pt x="355" y="755"/>
                </a:lnTo>
                <a:lnTo>
                  <a:pt x="353" y="754"/>
                </a:lnTo>
                <a:lnTo>
                  <a:pt x="349" y="753"/>
                </a:lnTo>
                <a:lnTo>
                  <a:pt x="347" y="753"/>
                </a:lnTo>
                <a:lnTo>
                  <a:pt x="302" y="753"/>
                </a:lnTo>
                <a:lnTo>
                  <a:pt x="302" y="662"/>
                </a:lnTo>
                <a:lnTo>
                  <a:pt x="303" y="629"/>
                </a:lnTo>
                <a:lnTo>
                  <a:pt x="305" y="597"/>
                </a:lnTo>
                <a:lnTo>
                  <a:pt x="310" y="566"/>
                </a:lnTo>
                <a:lnTo>
                  <a:pt x="317" y="537"/>
                </a:lnTo>
                <a:lnTo>
                  <a:pt x="326" y="509"/>
                </a:lnTo>
                <a:lnTo>
                  <a:pt x="336" y="482"/>
                </a:lnTo>
                <a:lnTo>
                  <a:pt x="343" y="469"/>
                </a:lnTo>
                <a:lnTo>
                  <a:pt x="348" y="457"/>
                </a:lnTo>
                <a:lnTo>
                  <a:pt x="355" y="446"/>
                </a:lnTo>
                <a:lnTo>
                  <a:pt x="363" y="434"/>
                </a:lnTo>
                <a:lnTo>
                  <a:pt x="373" y="431"/>
                </a:lnTo>
                <a:lnTo>
                  <a:pt x="383" y="426"/>
                </a:lnTo>
                <a:lnTo>
                  <a:pt x="393" y="420"/>
                </a:lnTo>
                <a:lnTo>
                  <a:pt x="401" y="413"/>
                </a:lnTo>
                <a:lnTo>
                  <a:pt x="408" y="404"/>
                </a:lnTo>
                <a:lnTo>
                  <a:pt x="414" y="395"/>
                </a:lnTo>
                <a:lnTo>
                  <a:pt x="418" y="383"/>
                </a:lnTo>
                <a:lnTo>
                  <a:pt x="421" y="372"/>
                </a:lnTo>
                <a:lnTo>
                  <a:pt x="433" y="364"/>
                </a:lnTo>
                <a:lnTo>
                  <a:pt x="445" y="356"/>
                </a:lnTo>
                <a:lnTo>
                  <a:pt x="458" y="348"/>
                </a:lnTo>
                <a:lnTo>
                  <a:pt x="471" y="342"/>
                </a:lnTo>
                <a:lnTo>
                  <a:pt x="485" y="335"/>
                </a:lnTo>
                <a:lnTo>
                  <a:pt x="498" y="329"/>
                </a:lnTo>
                <a:lnTo>
                  <a:pt x="513" y="324"/>
                </a:lnTo>
                <a:lnTo>
                  <a:pt x="529" y="319"/>
                </a:lnTo>
                <a:lnTo>
                  <a:pt x="544" y="315"/>
                </a:lnTo>
                <a:lnTo>
                  <a:pt x="559" y="311"/>
                </a:lnTo>
                <a:lnTo>
                  <a:pt x="576" y="308"/>
                </a:lnTo>
                <a:lnTo>
                  <a:pt x="593" y="306"/>
                </a:lnTo>
                <a:lnTo>
                  <a:pt x="610" y="303"/>
                </a:lnTo>
                <a:lnTo>
                  <a:pt x="627" y="302"/>
                </a:lnTo>
                <a:lnTo>
                  <a:pt x="645" y="301"/>
                </a:lnTo>
                <a:lnTo>
                  <a:pt x="663" y="301"/>
                </a:lnTo>
                <a:lnTo>
                  <a:pt x="754" y="301"/>
                </a:lnTo>
                <a:lnTo>
                  <a:pt x="754" y="346"/>
                </a:lnTo>
                <a:lnTo>
                  <a:pt x="754" y="348"/>
                </a:lnTo>
                <a:lnTo>
                  <a:pt x="755" y="352"/>
                </a:lnTo>
                <a:lnTo>
                  <a:pt x="756" y="354"/>
                </a:lnTo>
                <a:lnTo>
                  <a:pt x="758" y="356"/>
                </a:lnTo>
                <a:lnTo>
                  <a:pt x="761" y="359"/>
                </a:lnTo>
                <a:lnTo>
                  <a:pt x="763" y="360"/>
                </a:lnTo>
                <a:lnTo>
                  <a:pt x="765" y="361"/>
                </a:lnTo>
                <a:lnTo>
                  <a:pt x="768" y="361"/>
                </a:lnTo>
                <a:lnTo>
                  <a:pt x="889" y="361"/>
                </a:lnTo>
                <a:lnTo>
                  <a:pt x="892" y="361"/>
                </a:lnTo>
                <a:lnTo>
                  <a:pt x="895" y="360"/>
                </a:lnTo>
                <a:lnTo>
                  <a:pt x="897" y="359"/>
                </a:lnTo>
                <a:lnTo>
                  <a:pt x="899" y="356"/>
                </a:lnTo>
                <a:lnTo>
                  <a:pt x="902" y="354"/>
                </a:lnTo>
                <a:lnTo>
                  <a:pt x="903" y="352"/>
                </a:lnTo>
                <a:lnTo>
                  <a:pt x="904" y="348"/>
                </a:lnTo>
                <a:lnTo>
                  <a:pt x="904" y="346"/>
                </a:lnTo>
                <a:lnTo>
                  <a:pt x="904" y="225"/>
                </a:lnTo>
                <a:lnTo>
                  <a:pt x="904" y="222"/>
                </a:lnTo>
                <a:lnTo>
                  <a:pt x="903" y="220"/>
                </a:lnTo>
                <a:lnTo>
                  <a:pt x="902" y="217"/>
                </a:lnTo>
                <a:lnTo>
                  <a:pt x="899" y="215"/>
                </a:lnTo>
                <a:lnTo>
                  <a:pt x="897" y="213"/>
                </a:lnTo>
                <a:lnTo>
                  <a:pt x="895" y="212"/>
                </a:lnTo>
                <a:lnTo>
                  <a:pt x="892" y="211"/>
                </a:lnTo>
                <a:lnTo>
                  <a:pt x="889" y="21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36" name="Group 35" descr="Icon of human being and gear. ">
            <a:extLst>
              <a:ext uri="{FF2B5EF4-FFF2-40B4-BE49-F238E27FC236}">
                <a16:creationId xmlns:a16="http://schemas.microsoft.com/office/drawing/2014/main" id="{ECC5F635-1712-4572-A9EC-F94E2199DDBD}"/>
              </a:ext>
            </a:extLst>
          </p:cNvPr>
          <p:cNvGrpSpPr/>
          <p:nvPr/>
        </p:nvGrpSpPr>
        <p:grpSpPr>
          <a:xfrm>
            <a:off x="7133464" y="5355478"/>
            <a:ext cx="338073" cy="339996"/>
            <a:chOff x="6450013" y="5349875"/>
            <a:chExt cx="279399" cy="280988"/>
          </a:xfrm>
          <a:solidFill>
            <a:schemeClr val="bg1"/>
          </a:solidFill>
        </p:grpSpPr>
        <p:sp>
          <p:nvSpPr>
            <p:cNvPr id="37" name="Freeform 3673">
              <a:extLst>
                <a:ext uri="{FF2B5EF4-FFF2-40B4-BE49-F238E27FC236}">
                  <a16:creationId xmlns:a16="http://schemas.microsoft.com/office/drawing/2014/main" id="{D1391604-D4EC-48A8-AE57-EDF194392FB1}"/>
                </a:ext>
              </a:extLst>
            </p:cNvPr>
            <p:cNvSpPr>
              <a:spLocks/>
            </p:cNvSpPr>
            <p:nvPr/>
          </p:nvSpPr>
          <p:spPr bwMode="auto">
            <a:xfrm>
              <a:off x="6450013" y="5349875"/>
              <a:ext cx="182562" cy="238125"/>
            </a:xfrm>
            <a:custGeom>
              <a:avLst/>
              <a:gdLst>
                <a:gd name="T0" fmla="*/ 379 w 459"/>
                <a:gd name="T1" fmla="*/ 550 h 602"/>
                <a:gd name="T2" fmla="*/ 380 w 459"/>
                <a:gd name="T3" fmla="*/ 519 h 602"/>
                <a:gd name="T4" fmla="*/ 345 w 459"/>
                <a:gd name="T5" fmla="*/ 495 h 602"/>
                <a:gd name="T6" fmla="*/ 397 w 459"/>
                <a:gd name="T7" fmla="*/ 400 h 602"/>
                <a:gd name="T8" fmla="*/ 408 w 459"/>
                <a:gd name="T9" fmla="*/ 395 h 602"/>
                <a:gd name="T10" fmla="*/ 450 w 459"/>
                <a:gd name="T11" fmla="*/ 406 h 602"/>
                <a:gd name="T12" fmla="*/ 412 w 459"/>
                <a:gd name="T13" fmla="*/ 384 h 602"/>
                <a:gd name="T14" fmla="*/ 376 w 459"/>
                <a:gd name="T15" fmla="*/ 370 h 602"/>
                <a:gd name="T16" fmla="*/ 361 w 459"/>
                <a:gd name="T17" fmla="*/ 307 h 602"/>
                <a:gd name="T18" fmla="*/ 379 w 459"/>
                <a:gd name="T19" fmla="*/ 288 h 602"/>
                <a:gd name="T20" fmla="*/ 397 w 459"/>
                <a:gd name="T21" fmla="*/ 252 h 602"/>
                <a:gd name="T22" fmla="*/ 406 w 459"/>
                <a:gd name="T23" fmla="*/ 214 h 602"/>
                <a:gd name="T24" fmla="*/ 415 w 459"/>
                <a:gd name="T25" fmla="*/ 202 h 602"/>
                <a:gd name="T26" fmla="*/ 420 w 459"/>
                <a:gd name="T27" fmla="*/ 183 h 602"/>
                <a:gd name="T28" fmla="*/ 416 w 459"/>
                <a:gd name="T29" fmla="*/ 152 h 602"/>
                <a:gd name="T30" fmla="*/ 412 w 459"/>
                <a:gd name="T31" fmla="*/ 121 h 602"/>
                <a:gd name="T32" fmla="*/ 420 w 459"/>
                <a:gd name="T33" fmla="*/ 78 h 602"/>
                <a:gd name="T34" fmla="*/ 415 w 459"/>
                <a:gd name="T35" fmla="*/ 45 h 602"/>
                <a:gd name="T36" fmla="*/ 403 w 459"/>
                <a:gd name="T37" fmla="*/ 27 h 602"/>
                <a:gd name="T38" fmla="*/ 382 w 459"/>
                <a:gd name="T39" fmla="*/ 15 h 602"/>
                <a:gd name="T40" fmla="*/ 341 w 459"/>
                <a:gd name="T41" fmla="*/ 3 h 602"/>
                <a:gd name="T42" fmla="*/ 291 w 459"/>
                <a:gd name="T43" fmla="*/ 0 h 602"/>
                <a:gd name="T44" fmla="*/ 245 w 459"/>
                <a:gd name="T45" fmla="*/ 9 h 602"/>
                <a:gd name="T46" fmla="*/ 213 w 459"/>
                <a:gd name="T47" fmla="*/ 27 h 602"/>
                <a:gd name="T48" fmla="*/ 201 w 459"/>
                <a:gd name="T49" fmla="*/ 42 h 602"/>
                <a:gd name="T50" fmla="*/ 181 w 459"/>
                <a:gd name="T51" fmla="*/ 44 h 602"/>
                <a:gd name="T52" fmla="*/ 163 w 459"/>
                <a:gd name="T53" fmla="*/ 56 h 602"/>
                <a:gd name="T54" fmla="*/ 155 w 459"/>
                <a:gd name="T55" fmla="*/ 87 h 602"/>
                <a:gd name="T56" fmla="*/ 164 w 459"/>
                <a:gd name="T57" fmla="*/ 138 h 602"/>
                <a:gd name="T58" fmla="*/ 159 w 459"/>
                <a:gd name="T59" fmla="*/ 144 h 602"/>
                <a:gd name="T60" fmla="*/ 150 w 459"/>
                <a:gd name="T61" fmla="*/ 162 h 602"/>
                <a:gd name="T62" fmla="*/ 149 w 459"/>
                <a:gd name="T63" fmla="*/ 184 h 602"/>
                <a:gd name="T64" fmla="*/ 154 w 459"/>
                <a:gd name="T65" fmla="*/ 201 h 602"/>
                <a:gd name="T66" fmla="*/ 163 w 459"/>
                <a:gd name="T67" fmla="*/ 214 h 602"/>
                <a:gd name="T68" fmla="*/ 169 w 459"/>
                <a:gd name="T69" fmla="*/ 237 h 602"/>
                <a:gd name="T70" fmla="*/ 179 w 459"/>
                <a:gd name="T71" fmla="*/ 271 h 602"/>
                <a:gd name="T72" fmla="*/ 203 w 459"/>
                <a:gd name="T73" fmla="*/ 306 h 602"/>
                <a:gd name="T74" fmla="*/ 215 w 459"/>
                <a:gd name="T75" fmla="*/ 364 h 602"/>
                <a:gd name="T76" fmla="*/ 171 w 459"/>
                <a:gd name="T77" fmla="*/ 381 h 602"/>
                <a:gd name="T78" fmla="*/ 106 w 459"/>
                <a:gd name="T79" fmla="*/ 401 h 602"/>
                <a:gd name="T80" fmla="*/ 46 w 459"/>
                <a:gd name="T81" fmla="*/ 428 h 602"/>
                <a:gd name="T82" fmla="*/ 22 w 459"/>
                <a:gd name="T83" fmla="*/ 449 h 602"/>
                <a:gd name="T84" fmla="*/ 10 w 459"/>
                <a:gd name="T85" fmla="*/ 479 h 602"/>
                <a:gd name="T86" fmla="*/ 2 w 459"/>
                <a:gd name="T87" fmla="*/ 540 h 602"/>
                <a:gd name="T88" fmla="*/ 1 w 459"/>
                <a:gd name="T89" fmla="*/ 594 h 602"/>
                <a:gd name="T90" fmla="*/ 11 w 459"/>
                <a:gd name="T91" fmla="*/ 602 h 602"/>
                <a:gd name="T92" fmla="*/ 345 w 459"/>
                <a:gd name="T93" fmla="*/ 589 h 602"/>
                <a:gd name="T94" fmla="*/ 352 w 459"/>
                <a:gd name="T95" fmla="*/ 577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59" h="602">
                  <a:moveTo>
                    <a:pt x="352" y="577"/>
                  </a:moveTo>
                  <a:lnTo>
                    <a:pt x="380" y="560"/>
                  </a:lnTo>
                  <a:lnTo>
                    <a:pt x="379" y="550"/>
                  </a:lnTo>
                  <a:lnTo>
                    <a:pt x="379" y="540"/>
                  </a:lnTo>
                  <a:lnTo>
                    <a:pt x="379" y="530"/>
                  </a:lnTo>
                  <a:lnTo>
                    <a:pt x="380" y="519"/>
                  </a:lnTo>
                  <a:lnTo>
                    <a:pt x="352" y="503"/>
                  </a:lnTo>
                  <a:lnTo>
                    <a:pt x="348" y="499"/>
                  </a:lnTo>
                  <a:lnTo>
                    <a:pt x="345" y="495"/>
                  </a:lnTo>
                  <a:lnTo>
                    <a:pt x="345" y="490"/>
                  </a:lnTo>
                  <a:lnTo>
                    <a:pt x="346" y="486"/>
                  </a:lnTo>
                  <a:lnTo>
                    <a:pt x="397" y="400"/>
                  </a:lnTo>
                  <a:lnTo>
                    <a:pt x="399" y="397"/>
                  </a:lnTo>
                  <a:lnTo>
                    <a:pt x="403" y="395"/>
                  </a:lnTo>
                  <a:lnTo>
                    <a:pt x="408" y="395"/>
                  </a:lnTo>
                  <a:lnTo>
                    <a:pt x="413" y="396"/>
                  </a:lnTo>
                  <a:lnTo>
                    <a:pt x="441" y="413"/>
                  </a:lnTo>
                  <a:lnTo>
                    <a:pt x="450" y="406"/>
                  </a:lnTo>
                  <a:lnTo>
                    <a:pt x="459" y="401"/>
                  </a:lnTo>
                  <a:lnTo>
                    <a:pt x="424" y="388"/>
                  </a:lnTo>
                  <a:lnTo>
                    <a:pt x="412" y="384"/>
                  </a:lnTo>
                  <a:lnTo>
                    <a:pt x="400" y="379"/>
                  </a:lnTo>
                  <a:lnTo>
                    <a:pt x="389" y="375"/>
                  </a:lnTo>
                  <a:lnTo>
                    <a:pt x="376" y="370"/>
                  </a:lnTo>
                  <a:lnTo>
                    <a:pt x="368" y="368"/>
                  </a:lnTo>
                  <a:lnTo>
                    <a:pt x="361" y="364"/>
                  </a:lnTo>
                  <a:lnTo>
                    <a:pt x="361" y="307"/>
                  </a:lnTo>
                  <a:lnTo>
                    <a:pt x="366" y="302"/>
                  </a:lnTo>
                  <a:lnTo>
                    <a:pt x="372" y="297"/>
                  </a:lnTo>
                  <a:lnTo>
                    <a:pt x="379" y="288"/>
                  </a:lnTo>
                  <a:lnTo>
                    <a:pt x="385" y="279"/>
                  </a:lnTo>
                  <a:lnTo>
                    <a:pt x="391" y="266"/>
                  </a:lnTo>
                  <a:lnTo>
                    <a:pt x="397" y="252"/>
                  </a:lnTo>
                  <a:lnTo>
                    <a:pt x="400" y="235"/>
                  </a:lnTo>
                  <a:lnTo>
                    <a:pt x="402" y="216"/>
                  </a:lnTo>
                  <a:lnTo>
                    <a:pt x="406" y="214"/>
                  </a:lnTo>
                  <a:lnTo>
                    <a:pt x="409" y="211"/>
                  </a:lnTo>
                  <a:lnTo>
                    <a:pt x="412" y="207"/>
                  </a:lnTo>
                  <a:lnTo>
                    <a:pt x="415" y="202"/>
                  </a:lnTo>
                  <a:lnTo>
                    <a:pt x="417" y="197"/>
                  </a:lnTo>
                  <a:lnTo>
                    <a:pt x="418" y="191"/>
                  </a:lnTo>
                  <a:lnTo>
                    <a:pt x="420" y="183"/>
                  </a:lnTo>
                  <a:lnTo>
                    <a:pt x="420" y="175"/>
                  </a:lnTo>
                  <a:lnTo>
                    <a:pt x="420" y="164"/>
                  </a:lnTo>
                  <a:lnTo>
                    <a:pt x="416" y="152"/>
                  </a:lnTo>
                  <a:lnTo>
                    <a:pt x="412" y="144"/>
                  </a:lnTo>
                  <a:lnTo>
                    <a:pt x="406" y="137"/>
                  </a:lnTo>
                  <a:lnTo>
                    <a:pt x="412" y="121"/>
                  </a:lnTo>
                  <a:lnTo>
                    <a:pt x="417" y="101"/>
                  </a:lnTo>
                  <a:lnTo>
                    <a:pt x="420" y="89"/>
                  </a:lnTo>
                  <a:lnTo>
                    <a:pt x="420" y="78"/>
                  </a:lnTo>
                  <a:lnTo>
                    <a:pt x="420" y="65"/>
                  </a:lnTo>
                  <a:lnTo>
                    <a:pt x="417" y="53"/>
                  </a:lnTo>
                  <a:lnTo>
                    <a:pt x="415" y="45"/>
                  </a:lnTo>
                  <a:lnTo>
                    <a:pt x="412" y="39"/>
                  </a:lnTo>
                  <a:lnTo>
                    <a:pt x="407" y="34"/>
                  </a:lnTo>
                  <a:lnTo>
                    <a:pt x="403" y="27"/>
                  </a:lnTo>
                  <a:lnTo>
                    <a:pt x="397" y="24"/>
                  </a:lnTo>
                  <a:lnTo>
                    <a:pt x="390" y="18"/>
                  </a:lnTo>
                  <a:lnTo>
                    <a:pt x="382" y="15"/>
                  </a:lnTo>
                  <a:lnTo>
                    <a:pt x="376" y="12"/>
                  </a:lnTo>
                  <a:lnTo>
                    <a:pt x="359" y="7"/>
                  </a:lnTo>
                  <a:lnTo>
                    <a:pt x="341" y="3"/>
                  </a:lnTo>
                  <a:lnTo>
                    <a:pt x="325" y="0"/>
                  </a:lnTo>
                  <a:lnTo>
                    <a:pt x="307" y="0"/>
                  </a:lnTo>
                  <a:lnTo>
                    <a:pt x="291" y="0"/>
                  </a:lnTo>
                  <a:lnTo>
                    <a:pt x="276" y="2"/>
                  </a:lnTo>
                  <a:lnTo>
                    <a:pt x="260" y="6"/>
                  </a:lnTo>
                  <a:lnTo>
                    <a:pt x="245" y="9"/>
                  </a:lnTo>
                  <a:lnTo>
                    <a:pt x="231" y="16"/>
                  </a:lnTo>
                  <a:lnTo>
                    <a:pt x="218" y="22"/>
                  </a:lnTo>
                  <a:lnTo>
                    <a:pt x="213" y="27"/>
                  </a:lnTo>
                  <a:lnTo>
                    <a:pt x="209" y="31"/>
                  </a:lnTo>
                  <a:lnTo>
                    <a:pt x="204" y="36"/>
                  </a:lnTo>
                  <a:lnTo>
                    <a:pt x="201" y="42"/>
                  </a:lnTo>
                  <a:lnTo>
                    <a:pt x="194" y="42"/>
                  </a:lnTo>
                  <a:lnTo>
                    <a:pt x="187" y="43"/>
                  </a:lnTo>
                  <a:lnTo>
                    <a:pt x="181" y="44"/>
                  </a:lnTo>
                  <a:lnTo>
                    <a:pt x="176" y="45"/>
                  </a:lnTo>
                  <a:lnTo>
                    <a:pt x="168" y="51"/>
                  </a:lnTo>
                  <a:lnTo>
                    <a:pt x="163" y="56"/>
                  </a:lnTo>
                  <a:lnTo>
                    <a:pt x="158" y="65"/>
                  </a:lnTo>
                  <a:lnTo>
                    <a:pt x="155" y="75"/>
                  </a:lnTo>
                  <a:lnTo>
                    <a:pt x="155" y="87"/>
                  </a:lnTo>
                  <a:lnTo>
                    <a:pt x="155" y="98"/>
                  </a:lnTo>
                  <a:lnTo>
                    <a:pt x="159" y="120"/>
                  </a:lnTo>
                  <a:lnTo>
                    <a:pt x="164" y="138"/>
                  </a:lnTo>
                  <a:lnTo>
                    <a:pt x="164" y="139"/>
                  </a:lnTo>
                  <a:lnTo>
                    <a:pt x="164" y="139"/>
                  </a:lnTo>
                  <a:lnTo>
                    <a:pt x="159" y="144"/>
                  </a:lnTo>
                  <a:lnTo>
                    <a:pt x="154" y="151"/>
                  </a:lnTo>
                  <a:lnTo>
                    <a:pt x="151" y="156"/>
                  </a:lnTo>
                  <a:lnTo>
                    <a:pt x="150" y="162"/>
                  </a:lnTo>
                  <a:lnTo>
                    <a:pt x="149" y="170"/>
                  </a:lnTo>
                  <a:lnTo>
                    <a:pt x="149" y="176"/>
                  </a:lnTo>
                  <a:lnTo>
                    <a:pt x="149" y="184"/>
                  </a:lnTo>
                  <a:lnTo>
                    <a:pt x="150" y="191"/>
                  </a:lnTo>
                  <a:lnTo>
                    <a:pt x="151" y="196"/>
                  </a:lnTo>
                  <a:lnTo>
                    <a:pt x="154" y="201"/>
                  </a:lnTo>
                  <a:lnTo>
                    <a:pt x="156" y="206"/>
                  </a:lnTo>
                  <a:lnTo>
                    <a:pt x="159" y="210"/>
                  </a:lnTo>
                  <a:lnTo>
                    <a:pt x="163" y="214"/>
                  </a:lnTo>
                  <a:lnTo>
                    <a:pt x="167" y="216"/>
                  </a:lnTo>
                  <a:lnTo>
                    <a:pt x="168" y="227"/>
                  </a:lnTo>
                  <a:lnTo>
                    <a:pt x="169" y="237"/>
                  </a:lnTo>
                  <a:lnTo>
                    <a:pt x="172" y="246"/>
                  </a:lnTo>
                  <a:lnTo>
                    <a:pt x="174" y="255"/>
                  </a:lnTo>
                  <a:lnTo>
                    <a:pt x="179" y="271"/>
                  </a:lnTo>
                  <a:lnTo>
                    <a:pt x="187" y="286"/>
                  </a:lnTo>
                  <a:lnTo>
                    <a:pt x="195" y="297"/>
                  </a:lnTo>
                  <a:lnTo>
                    <a:pt x="203" y="306"/>
                  </a:lnTo>
                  <a:lnTo>
                    <a:pt x="210" y="314"/>
                  </a:lnTo>
                  <a:lnTo>
                    <a:pt x="215" y="319"/>
                  </a:lnTo>
                  <a:lnTo>
                    <a:pt x="215" y="364"/>
                  </a:lnTo>
                  <a:lnTo>
                    <a:pt x="201" y="369"/>
                  </a:lnTo>
                  <a:lnTo>
                    <a:pt x="186" y="375"/>
                  </a:lnTo>
                  <a:lnTo>
                    <a:pt x="171" y="381"/>
                  </a:lnTo>
                  <a:lnTo>
                    <a:pt x="155" y="384"/>
                  </a:lnTo>
                  <a:lnTo>
                    <a:pt x="129" y="393"/>
                  </a:lnTo>
                  <a:lnTo>
                    <a:pt x="106" y="401"/>
                  </a:lnTo>
                  <a:lnTo>
                    <a:pt x="83" y="410"/>
                  </a:lnTo>
                  <a:lnTo>
                    <a:pt x="64" y="419"/>
                  </a:lnTo>
                  <a:lnTo>
                    <a:pt x="46" y="428"/>
                  </a:lnTo>
                  <a:lnTo>
                    <a:pt x="32" y="438"/>
                  </a:lnTo>
                  <a:lnTo>
                    <a:pt x="27" y="444"/>
                  </a:lnTo>
                  <a:lnTo>
                    <a:pt x="22" y="449"/>
                  </a:lnTo>
                  <a:lnTo>
                    <a:pt x="18" y="455"/>
                  </a:lnTo>
                  <a:lnTo>
                    <a:pt x="15" y="460"/>
                  </a:lnTo>
                  <a:lnTo>
                    <a:pt x="10" y="479"/>
                  </a:lnTo>
                  <a:lnTo>
                    <a:pt x="6" y="499"/>
                  </a:lnTo>
                  <a:lnTo>
                    <a:pt x="4" y="521"/>
                  </a:lnTo>
                  <a:lnTo>
                    <a:pt x="2" y="540"/>
                  </a:lnTo>
                  <a:lnTo>
                    <a:pt x="0" y="573"/>
                  </a:lnTo>
                  <a:lnTo>
                    <a:pt x="0" y="589"/>
                  </a:lnTo>
                  <a:lnTo>
                    <a:pt x="1" y="594"/>
                  </a:lnTo>
                  <a:lnTo>
                    <a:pt x="4" y="598"/>
                  </a:lnTo>
                  <a:lnTo>
                    <a:pt x="7" y="600"/>
                  </a:lnTo>
                  <a:lnTo>
                    <a:pt x="11" y="602"/>
                  </a:lnTo>
                  <a:lnTo>
                    <a:pt x="350" y="602"/>
                  </a:lnTo>
                  <a:lnTo>
                    <a:pt x="346" y="594"/>
                  </a:lnTo>
                  <a:lnTo>
                    <a:pt x="345" y="589"/>
                  </a:lnTo>
                  <a:lnTo>
                    <a:pt x="345" y="585"/>
                  </a:lnTo>
                  <a:lnTo>
                    <a:pt x="348" y="581"/>
                  </a:lnTo>
                  <a:lnTo>
                    <a:pt x="352" y="57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 name="Freeform 3674">
              <a:extLst>
                <a:ext uri="{FF2B5EF4-FFF2-40B4-BE49-F238E27FC236}">
                  <a16:creationId xmlns:a16="http://schemas.microsoft.com/office/drawing/2014/main" id="{44A4D0F8-0767-41BC-BE62-0AED99EC8B25}"/>
                </a:ext>
              </a:extLst>
            </p:cNvPr>
            <p:cNvSpPr>
              <a:spLocks noEditPoints="1"/>
            </p:cNvSpPr>
            <p:nvPr/>
          </p:nvSpPr>
          <p:spPr bwMode="auto">
            <a:xfrm>
              <a:off x="6597650" y="5497513"/>
              <a:ext cx="131762" cy="133350"/>
            </a:xfrm>
            <a:custGeom>
              <a:avLst/>
              <a:gdLst>
                <a:gd name="T0" fmla="*/ 151 w 332"/>
                <a:gd name="T1" fmla="*/ 243 h 336"/>
                <a:gd name="T2" fmla="*/ 129 w 332"/>
                <a:gd name="T3" fmla="*/ 235 h 336"/>
                <a:gd name="T4" fmla="*/ 111 w 332"/>
                <a:gd name="T5" fmla="*/ 222 h 336"/>
                <a:gd name="T6" fmla="*/ 97 w 332"/>
                <a:gd name="T7" fmla="*/ 204 h 336"/>
                <a:gd name="T8" fmla="*/ 89 w 332"/>
                <a:gd name="T9" fmla="*/ 182 h 336"/>
                <a:gd name="T10" fmla="*/ 88 w 332"/>
                <a:gd name="T11" fmla="*/ 159 h 336"/>
                <a:gd name="T12" fmla="*/ 94 w 332"/>
                <a:gd name="T13" fmla="*/ 136 h 336"/>
                <a:gd name="T14" fmla="*/ 106 w 332"/>
                <a:gd name="T15" fmla="*/ 117 h 336"/>
                <a:gd name="T16" fmla="*/ 122 w 332"/>
                <a:gd name="T17" fmla="*/ 103 h 336"/>
                <a:gd name="T18" fmla="*/ 143 w 332"/>
                <a:gd name="T19" fmla="*/ 92 h 336"/>
                <a:gd name="T20" fmla="*/ 166 w 332"/>
                <a:gd name="T21" fmla="*/ 89 h 336"/>
                <a:gd name="T22" fmla="*/ 189 w 332"/>
                <a:gd name="T23" fmla="*/ 92 h 336"/>
                <a:gd name="T24" fmla="*/ 210 w 332"/>
                <a:gd name="T25" fmla="*/ 103 h 336"/>
                <a:gd name="T26" fmla="*/ 226 w 332"/>
                <a:gd name="T27" fmla="*/ 117 h 336"/>
                <a:gd name="T28" fmla="*/ 238 w 332"/>
                <a:gd name="T29" fmla="*/ 136 h 336"/>
                <a:gd name="T30" fmla="*/ 243 w 332"/>
                <a:gd name="T31" fmla="*/ 159 h 336"/>
                <a:gd name="T32" fmla="*/ 242 w 332"/>
                <a:gd name="T33" fmla="*/ 182 h 336"/>
                <a:gd name="T34" fmla="*/ 234 w 332"/>
                <a:gd name="T35" fmla="*/ 204 h 336"/>
                <a:gd name="T36" fmla="*/ 221 w 332"/>
                <a:gd name="T37" fmla="*/ 222 h 336"/>
                <a:gd name="T38" fmla="*/ 203 w 332"/>
                <a:gd name="T39" fmla="*/ 235 h 336"/>
                <a:gd name="T40" fmla="*/ 181 w 332"/>
                <a:gd name="T41" fmla="*/ 243 h 336"/>
                <a:gd name="T42" fmla="*/ 306 w 332"/>
                <a:gd name="T43" fmla="*/ 204 h 336"/>
                <a:gd name="T44" fmla="*/ 300 w 332"/>
                <a:gd name="T45" fmla="*/ 195 h 336"/>
                <a:gd name="T46" fmla="*/ 302 w 332"/>
                <a:gd name="T47" fmla="*/ 167 h 336"/>
                <a:gd name="T48" fmla="*/ 300 w 332"/>
                <a:gd name="T49" fmla="*/ 139 h 336"/>
                <a:gd name="T50" fmla="*/ 306 w 332"/>
                <a:gd name="T51" fmla="*/ 130 h 336"/>
                <a:gd name="T52" fmla="*/ 269 w 332"/>
                <a:gd name="T53" fmla="*/ 64 h 336"/>
                <a:gd name="T54" fmla="*/ 257 w 332"/>
                <a:gd name="T55" fmla="*/ 65 h 336"/>
                <a:gd name="T56" fmla="*/ 242 w 332"/>
                <a:gd name="T57" fmla="*/ 53 h 336"/>
                <a:gd name="T58" fmla="*/ 215 w 332"/>
                <a:gd name="T59" fmla="*/ 35 h 336"/>
                <a:gd name="T60" fmla="*/ 207 w 332"/>
                <a:gd name="T61" fmla="*/ 27 h 336"/>
                <a:gd name="T62" fmla="*/ 135 w 332"/>
                <a:gd name="T63" fmla="*/ 0 h 336"/>
                <a:gd name="T64" fmla="*/ 133 w 332"/>
                <a:gd name="T65" fmla="*/ 31 h 336"/>
                <a:gd name="T66" fmla="*/ 113 w 332"/>
                <a:gd name="T67" fmla="*/ 41 h 336"/>
                <a:gd name="T68" fmla="*/ 77 w 332"/>
                <a:gd name="T69" fmla="*/ 63 h 336"/>
                <a:gd name="T70" fmla="*/ 67 w 332"/>
                <a:gd name="T71" fmla="*/ 65 h 336"/>
                <a:gd name="T72" fmla="*/ 0 w 332"/>
                <a:gd name="T73" fmla="*/ 114 h 336"/>
                <a:gd name="T74" fmla="*/ 31 w 332"/>
                <a:gd name="T75" fmla="*/ 135 h 336"/>
                <a:gd name="T76" fmla="*/ 30 w 332"/>
                <a:gd name="T77" fmla="*/ 154 h 336"/>
                <a:gd name="T78" fmla="*/ 31 w 332"/>
                <a:gd name="T79" fmla="*/ 191 h 336"/>
                <a:gd name="T80" fmla="*/ 29 w 332"/>
                <a:gd name="T81" fmla="*/ 202 h 336"/>
                <a:gd name="T82" fmla="*/ 38 w 332"/>
                <a:gd name="T83" fmla="*/ 284 h 336"/>
                <a:gd name="T84" fmla="*/ 71 w 332"/>
                <a:gd name="T85" fmla="*/ 267 h 336"/>
                <a:gd name="T86" fmla="*/ 89 w 332"/>
                <a:gd name="T87" fmla="*/ 279 h 336"/>
                <a:gd name="T88" fmla="*/ 139 w 332"/>
                <a:gd name="T89" fmla="*/ 300 h 336"/>
                <a:gd name="T90" fmla="*/ 146 w 332"/>
                <a:gd name="T91" fmla="*/ 308 h 336"/>
                <a:gd name="T92" fmla="*/ 207 w 332"/>
                <a:gd name="T93" fmla="*/ 336 h 336"/>
                <a:gd name="T94" fmla="*/ 208 w 332"/>
                <a:gd name="T95" fmla="*/ 306 h 336"/>
                <a:gd name="T96" fmla="*/ 223 w 332"/>
                <a:gd name="T97" fmla="*/ 297 h 336"/>
                <a:gd name="T98" fmla="*/ 246 w 332"/>
                <a:gd name="T99" fmla="*/ 279 h 336"/>
                <a:gd name="T100" fmla="*/ 257 w 332"/>
                <a:gd name="T101" fmla="*/ 268 h 336"/>
                <a:gd name="T102" fmla="*/ 269 w 332"/>
                <a:gd name="T103" fmla="*/ 270 h 336"/>
                <a:gd name="T104" fmla="*/ 306 w 332"/>
                <a:gd name="T105" fmla="*/ 204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2" h="336">
                  <a:moveTo>
                    <a:pt x="166" y="245"/>
                  </a:moveTo>
                  <a:lnTo>
                    <a:pt x="158" y="244"/>
                  </a:lnTo>
                  <a:lnTo>
                    <a:pt x="151" y="243"/>
                  </a:lnTo>
                  <a:lnTo>
                    <a:pt x="143" y="241"/>
                  </a:lnTo>
                  <a:lnTo>
                    <a:pt x="135" y="239"/>
                  </a:lnTo>
                  <a:lnTo>
                    <a:pt x="129" y="235"/>
                  </a:lnTo>
                  <a:lnTo>
                    <a:pt x="122" y="231"/>
                  </a:lnTo>
                  <a:lnTo>
                    <a:pt x="116" y="227"/>
                  </a:lnTo>
                  <a:lnTo>
                    <a:pt x="111" y="222"/>
                  </a:lnTo>
                  <a:lnTo>
                    <a:pt x="106" y="217"/>
                  </a:lnTo>
                  <a:lnTo>
                    <a:pt x="101" y="211"/>
                  </a:lnTo>
                  <a:lnTo>
                    <a:pt x="97" y="204"/>
                  </a:lnTo>
                  <a:lnTo>
                    <a:pt x="94" y="198"/>
                  </a:lnTo>
                  <a:lnTo>
                    <a:pt x="92" y="190"/>
                  </a:lnTo>
                  <a:lnTo>
                    <a:pt x="89" y="182"/>
                  </a:lnTo>
                  <a:lnTo>
                    <a:pt x="88" y="175"/>
                  </a:lnTo>
                  <a:lnTo>
                    <a:pt x="88" y="167"/>
                  </a:lnTo>
                  <a:lnTo>
                    <a:pt x="88" y="159"/>
                  </a:lnTo>
                  <a:lnTo>
                    <a:pt x="89" y="151"/>
                  </a:lnTo>
                  <a:lnTo>
                    <a:pt x="92" y="144"/>
                  </a:lnTo>
                  <a:lnTo>
                    <a:pt x="94" y="136"/>
                  </a:lnTo>
                  <a:lnTo>
                    <a:pt x="97" y="130"/>
                  </a:lnTo>
                  <a:lnTo>
                    <a:pt x="101" y="123"/>
                  </a:lnTo>
                  <a:lnTo>
                    <a:pt x="106" y="117"/>
                  </a:lnTo>
                  <a:lnTo>
                    <a:pt x="111" y="112"/>
                  </a:lnTo>
                  <a:lnTo>
                    <a:pt x="116" y="106"/>
                  </a:lnTo>
                  <a:lnTo>
                    <a:pt x="122" y="103"/>
                  </a:lnTo>
                  <a:lnTo>
                    <a:pt x="129" y="99"/>
                  </a:lnTo>
                  <a:lnTo>
                    <a:pt x="135" y="95"/>
                  </a:lnTo>
                  <a:lnTo>
                    <a:pt x="143" y="92"/>
                  </a:lnTo>
                  <a:lnTo>
                    <a:pt x="151" y="90"/>
                  </a:lnTo>
                  <a:lnTo>
                    <a:pt x="158" y="90"/>
                  </a:lnTo>
                  <a:lnTo>
                    <a:pt x="166" y="89"/>
                  </a:lnTo>
                  <a:lnTo>
                    <a:pt x="174" y="90"/>
                  </a:lnTo>
                  <a:lnTo>
                    <a:pt x="181" y="90"/>
                  </a:lnTo>
                  <a:lnTo>
                    <a:pt x="189" y="92"/>
                  </a:lnTo>
                  <a:lnTo>
                    <a:pt x="196" y="95"/>
                  </a:lnTo>
                  <a:lnTo>
                    <a:pt x="203" y="99"/>
                  </a:lnTo>
                  <a:lnTo>
                    <a:pt x="210" y="103"/>
                  </a:lnTo>
                  <a:lnTo>
                    <a:pt x="215" y="106"/>
                  </a:lnTo>
                  <a:lnTo>
                    <a:pt x="221" y="112"/>
                  </a:lnTo>
                  <a:lnTo>
                    <a:pt x="226" y="117"/>
                  </a:lnTo>
                  <a:lnTo>
                    <a:pt x="230" y="123"/>
                  </a:lnTo>
                  <a:lnTo>
                    <a:pt x="234" y="130"/>
                  </a:lnTo>
                  <a:lnTo>
                    <a:pt x="238" y="136"/>
                  </a:lnTo>
                  <a:lnTo>
                    <a:pt x="241" y="144"/>
                  </a:lnTo>
                  <a:lnTo>
                    <a:pt x="242" y="151"/>
                  </a:lnTo>
                  <a:lnTo>
                    <a:pt x="243" y="159"/>
                  </a:lnTo>
                  <a:lnTo>
                    <a:pt x="244" y="167"/>
                  </a:lnTo>
                  <a:lnTo>
                    <a:pt x="243" y="175"/>
                  </a:lnTo>
                  <a:lnTo>
                    <a:pt x="242" y="182"/>
                  </a:lnTo>
                  <a:lnTo>
                    <a:pt x="241" y="190"/>
                  </a:lnTo>
                  <a:lnTo>
                    <a:pt x="238" y="198"/>
                  </a:lnTo>
                  <a:lnTo>
                    <a:pt x="234" y="204"/>
                  </a:lnTo>
                  <a:lnTo>
                    <a:pt x="230" y="211"/>
                  </a:lnTo>
                  <a:lnTo>
                    <a:pt x="226" y="217"/>
                  </a:lnTo>
                  <a:lnTo>
                    <a:pt x="221" y="222"/>
                  </a:lnTo>
                  <a:lnTo>
                    <a:pt x="215" y="227"/>
                  </a:lnTo>
                  <a:lnTo>
                    <a:pt x="210" y="231"/>
                  </a:lnTo>
                  <a:lnTo>
                    <a:pt x="203" y="235"/>
                  </a:lnTo>
                  <a:lnTo>
                    <a:pt x="196" y="239"/>
                  </a:lnTo>
                  <a:lnTo>
                    <a:pt x="189" y="241"/>
                  </a:lnTo>
                  <a:lnTo>
                    <a:pt x="181" y="243"/>
                  </a:lnTo>
                  <a:lnTo>
                    <a:pt x="174" y="244"/>
                  </a:lnTo>
                  <a:lnTo>
                    <a:pt x="166" y="245"/>
                  </a:lnTo>
                  <a:close/>
                  <a:moveTo>
                    <a:pt x="306" y="204"/>
                  </a:moveTo>
                  <a:lnTo>
                    <a:pt x="302" y="202"/>
                  </a:lnTo>
                  <a:lnTo>
                    <a:pt x="301" y="199"/>
                  </a:lnTo>
                  <a:lnTo>
                    <a:pt x="300" y="195"/>
                  </a:lnTo>
                  <a:lnTo>
                    <a:pt x="300" y="191"/>
                  </a:lnTo>
                  <a:lnTo>
                    <a:pt x="302" y="180"/>
                  </a:lnTo>
                  <a:lnTo>
                    <a:pt x="302" y="167"/>
                  </a:lnTo>
                  <a:lnTo>
                    <a:pt x="302" y="154"/>
                  </a:lnTo>
                  <a:lnTo>
                    <a:pt x="300" y="142"/>
                  </a:lnTo>
                  <a:lnTo>
                    <a:pt x="300" y="139"/>
                  </a:lnTo>
                  <a:lnTo>
                    <a:pt x="301" y="135"/>
                  </a:lnTo>
                  <a:lnTo>
                    <a:pt x="302" y="132"/>
                  </a:lnTo>
                  <a:lnTo>
                    <a:pt x="306" y="130"/>
                  </a:lnTo>
                  <a:lnTo>
                    <a:pt x="332" y="114"/>
                  </a:lnTo>
                  <a:lnTo>
                    <a:pt x="293" y="50"/>
                  </a:lnTo>
                  <a:lnTo>
                    <a:pt x="269" y="64"/>
                  </a:lnTo>
                  <a:lnTo>
                    <a:pt x="265" y="65"/>
                  </a:lnTo>
                  <a:lnTo>
                    <a:pt x="261" y="65"/>
                  </a:lnTo>
                  <a:lnTo>
                    <a:pt x="257" y="65"/>
                  </a:lnTo>
                  <a:lnTo>
                    <a:pt x="255" y="63"/>
                  </a:lnTo>
                  <a:lnTo>
                    <a:pt x="251" y="59"/>
                  </a:lnTo>
                  <a:lnTo>
                    <a:pt x="242" y="53"/>
                  </a:lnTo>
                  <a:lnTo>
                    <a:pt x="233" y="45"/>
                  </a:lnTo>
                  <a:lnTo>
                    <a:pt x="224" y="40"/>
                  </a:lnTo>
                  <a:lnTo>
                    <a:pt x="215" y="35"/>
                  </a:lnTo>
                  <a:lnTo>
                    <a:pt x="211" y="33"/>
                  </a:lnTo>
                  <a:lnTo>
                    <a:pt x="208" y="31"/>
                  </a:lnTo>
                  <a:lnTo>
                    <a:pt x="207" y="27"/>
                  </a:lnTo>
                  <a:lnTo>
                    <a:pt x="207" y="24"/>
                  </a:lnTo>
                  <a:lnTo>
                    <a:pt x="207" y="0"/>
                  </a:lnTo>
                  <a:lnTo>
                    <a:pt x="135" y="0"/>
                  </a:lnTo>
                  <a:lnTo>
                    <a:pt x="135" y="24"/>
                  </a:lnTo>
                  <a:lnTo>
                    <a:pt x="134" y="27"/>
                  </a:lnTo>
                  <a:lnTo>
                    <a:pt x="133" y="31"/>
                  </a:lnTo>
                  <a:lnTo>
                    <a:pt x="130" y="33"/>
                  </a:lnTo>
                  <a:lnTo>
                    <a:pt x="126" y="35"/>
                  </a:lnTo>
                  <a:lnTo>
                    <a:pt x="113" y="41"/>
                  </a:lnTo>
                  <a:lnTo>
                    <a:pt x="101" y="47"/>
                  </a:lnTo>
                  <a:lnTo>
                    <a:pt x="88" y="55"/>
                  </a:lnTo>
                  <a:lnTo>
                    <a:pt x="77" y="63"/>
                  </a:lnTo>
                  <a:lnTo>
                    <a:pt x="75" y="65"/>
                  </a:lnTo>
                  <a:lnTo>
                    <a:pt x="71" y="65"/>
                  </a:lnTo>
                  <a:lnTo>
                    <a:pt x="67" y="65"/>
                  </a:lnTo>
                  <a:lnTo>
                    <a:pt x="63" y="64"/>
                  </a:lnTo>
                  <a:lnTo>
                    <a:pt x="38" y="50"/>
                  </a:lnTo>
                  <a:lnTo>
                    <a:pt x="0" y="114"/>
                  </a:lnTo>
                  <a:lnTo>
                    <a:pt x="26" y="130"/>
                  </a:lnTo>
                  <a:lnTo>
                    <a:pt x="29" y="132"/>
                  </a:lnTo>
                  <a:lnTo>
                    <a:pt x="31" y="135"/>
                  </a:lnTo>
                  <a:lnTo>
                    <a:pt x="33" y="139"/>
                  </a:lnTo>
                  <a:lnTo>
                    <a:pt x="31" y="142"/>
                  </a:lnTo>
                  <a:lnTo>
                    <a:pt x="30" y="154"/>
                  </a:lnTo>
                  <a:lnTo>
                    <a:pt x="30" y="167"/>
                  </a:lnTo>
                  <a:lnTo>
                    <a:pt x="30" y="178"/>
                  </a:lnTo>
                  <a:lnTo>
                    <a:pt x="31" y="191"/>
                  </a:lnTo>
                  <a:lnTo>
                    <a:pt x="33" y="195"/>
                  </a:lnTo>
                  <a:lnTo>
                    <a:pt x="31" y="199"/>
                  </a:lnTo>
                  <a:lnTo>
                    <a:pt x="29" y="202"/>
                  </a:lnTo>
                  <a:lnTo>
                    <a:pt x="26" y="204"/>
                  </a:lnTo>
                  <a:lnTo>
                    <a:pt x="0" y="220"/>
                  </a:lnTo>
                  <a:lnTo>
                    <a:pt x="38" y="284"/>
                  </a:lnTo>
                  <a:lnTo>
                    <a:pt x="63" y="270"/>
                  </a:lnTo>
                  <a:lnTo>
                    <a:pt x="67" y="268"/>
                  </a:lnTo>
                  <a:lnTo>
                    <a:pt x="71" y="267"/>
                  </a:lnTo>
                  <a:lnTo>
                    <a:pt x="75" y="268"/>
                  </a:lnTo>
                  <a:lnTo>
                    <a:pt x="77" y="271"/>
                  </a:lnTo>
                  <a:lnTo>
                    <a:pt x="89" y="279"/>
                  </a:lnTo>
                  <a:lnTo>
                    <a:pt x="106" y="286"/>
                  </a:lnTo>
                  <a:lnTo>
                    <a:pt x="124" y="295"/>
                  </a:lnTo>
                  <a:lnTo>
                    <a:pt x="139" y="300"/>
                  </a:lnTo>
                  <a:lnTo>
                    <a:pt x="142" y="303"/>
                  </a:lnTo>
                  <a:lnTo>
                    <a:pt x="144" y="306"/>
                  </a:lnTo>
                  <a:lnTo>
                    <a:pt x="146" y="308"/>
                  </a:lnTo>
                  <a:lnTo>
                    <a:pt x="147" y="312"/>
                  </a:lnTo>
                  <a:lnTo>
                    <a:pt x="147" y="336"/>
                  </a:lnTo>
                  <a:lnTo>
                    <a:pt x="207" y="336"/>
                  </a:lnTo>
                  <a:lnTo>
                    <a:pt x="207" y="312"/>
                  </a:lnTo>
                  <a:lnTo>
                    <a:pt x="207" y="308"/>
                  </a:lnTo>
                  <a:lnTo>
                    <a:pt x="208" y="306"/>
                  </a:lnTo>
                  <a:lnTo>
                    <a:pt x="211" y="303"/>
                  </a:lnTo>
                  <a:lnTo>
                    <a:pt x="215" y="300"/>
                  </a:lnTo>
                  <a:lnTo>
                    <a:pt x="223" y="297"/>
                  </a:lnTo>
                  <a:lnTo>
                    <a:pt x="230" y="291"/>
                  </a:lnTo>
                  <a:lnTo>
                    <a:pt x="238" y="285"/>
                  </a:lnTo>
                  <a:lnTo>
                    <a:pt x="246" y="279"/>
                  </a:lnTo>
                  <a:lnTo>
                    <a:pt x="250" y="275"/>
                  </a:lnTo>
                  <a:lnTo>
                    <a:pt x="255" y="271"/>
                  </a:lnTo>
                  <a:lnTo>
                    <a:pt x="257" y="268"/>
                  </a:lnTo>
                  <a:lnTo>
                    <a:pt x="261" y="267"/>
                  </a:lnTo>
                  <a:lnTo>
                    <a:pt x="265" y="268"/>
                  </a:lnTo>
                  <a:lnTo>
                    <a:pt x="269" y="270"/>
                  </a:lnTo>
                  <a:lnTo>
                    <a:pt x="295" y="284"/>
                  </a:lnTo>
                  <a:lnTo>
                    <a:pt x="332" y="220"/>
                  </a:lnTo>
                  <a:lnTo>
                    <a:pt x="306" y="2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39" name="Group 38" descr="Icon of gears. ">
            <a:extLst>
              <a:ext uri="{FF2B5EF4-FFF2-40B4-BE49-F238E27FC236}">
                <a16:creationId xmlns:a16="http://schemas.microsoft.com/office/drawing/2014/main" id="{5BC0E3F0-447D-4721-AB1F-C8243BA36671}"/>
              </a:ext>
            </a:extLst>
          </p:cNvPr>
          <p:cNvGrpSpPr/>
          <p:nvPr/>
        </p:nvGrpSpPr>
        <p:grpSpPr>
          <a:xfrm>
            <a:off x="4717582" y="5353558"/>
            <a:ext cx="343837" cy="343837"/>
            <a:chOff x="7613650" y="1387475"/>
            <a:chExt cx="284163" cy="284163"/>
          </a:xfrm>
          <a:solidFill>
            <a:schemeClr val="bg1"/>
          </a:solidFill>
        </p:grpSpPr>
        <p:sp>
          <p:nvSpPr>
            <p:cNvPr id="40" name="Freeform 4359">
              <a:extLst>
                <a:ext uri="{FF2B5EF4-FFF2-40B4-BE49-F238E27FC236}">
                  <a16:creationId xmlns:a16="http://schemas.microsoft.com/office/drawing/2014/main" id="{351831F3-9830-4A23-8B34-11A3FCCA027E}"/>
                </a:ext>
              </a:extLst>
            </p:cNvPr>
            <p:cNvSpPr>
              <a:spLocks noEditPoints="1"/>
            </p:cNvSpPr>
            <p:nvPr/>
          </p:nvSpPr>
          <p:spPr bwMode="auto">
            <a:xfrm>
              <a:off x="7613650" y="1471613"/>
              <a:ext cx="200025" cy="200025"/>
            </a:xfrm>
            <a:custGeom>
              <a:avLst/>
              <a:gdLst>
                <a:gd name="T0" fmla="*/ 276 w 629"/>
                <a:gd name="T1" fmla="*/ 436 h 629"/>
                <a:gd name="T2" fmla="*/ 233 w 629"/>
                <a:gd name="T3" fmla="*/ 411 h 629"/>
                <a:gd name="T4" fmla="*/ 202 w 629"/>
                <a:gd name="T5" fmla="*/ 374 h 629"/>
                <a:gd name="T6" fmla="*/ 187 w 629"/>
                <a:gd name="T7" fmla="*/ 325 h 629"/>
                <a:gd name="T8" fmla="*/ 192 w 629"/>
                <a:gd name="T9" fmla="*/ 274 h 629"/>
                <a:gd name="T10" fmla="*/ 216 w 629"/>
                <a:gd name="T11" fmla="*/ 231 h 629"/>
                <a:gd name="T12" fmla="*/ 253 w 629"/>
                <a:gd name="T13" fmla="*/ 199 h 629"/>
                <a:gd name="T14" fmla="*/ 301 w 629"/>
                <a:gd name="T15" fmla="*/ 184 h 629"/>
                <a:gd name="T16" fmla="*/ 352 w 629"/>
                <a:gd name="T17" fmla="*/ 190 h 629"/>
                <a:gd name="T18" fmla="*/ 395 w 629"/>
                <a:gd name="T19" fmla="*/ 213 h 629"/>
                <a:gd name="T20" fmla="*/ 426 w 629"/>
                <a:gd name="T21" fmla="*/ 252 h 629"/>
                <a:gd name="T22" fmla="*/ 441 w 629"/>
                <a:gd name="T23" fmla="*/ 300 h 629"/>
                <a:gd name="T24" fmla="*/ 436 w 629"/>
                <a:gd name="T25" fmla="*/ 350 h 629"/>
                <a:gd name="T26" fmla="*/ 413 w 629"/>
                <a:gd name="T27" fmla="*/ 394 h 629"/>
                <a:gd name="T28" fmla="*/ 375 w 629"/>
                <a:gd name="T29" fmla="*/ 425 h 629"/>
                <a:gd name="T30" fmla="*/ 327 w 629"/>
                <a:gd name="T31" fmla="*/ 440 h 629"/>
                <a:gd name="T32" fmla="*/ 572 w 629"/>
                <a:gd name="T33" fmla="*/ 346 h 629"/>
                <a:gd name="T34" fmla="*/ 574 w 629"/>
                <a:gd name="T35" fmla="*/ 302 h 629"/>
                <a:gd name="T36" fmla="*/ 620 w 629"/>
                <a:gd name="T37" fmla="*/ 241 h 629"/>
                <a:gd name="T38" fmla="*/ 628 w 629"/>
                <a:gd name="T39" fmla="*/ 231 h 629"/>
                <a:gd name="T40" fmla="*/ 625 w 629"/>
                <a:gd name="T41" fmla="*/ 219 h 629"/>
                <a:gd name="T42" fmla="*/ 544 w 629"/>
                <a:gd name="T43" fmla="*/ 84 h 629"/>
                <a:gd name="T44" fmla="*/ 532 w 629"/>
                <a:gd name="T45" fmla="*/ 83 h 629"/>
                <a:gd name="T46" fmla="*/ 447 w 629"/>
                <a:gd name="T47" fmla="*/ 88 h 629"/>
                <a:gd name="T48" fmla="*/ 407 w 629"/>
                <a:gd name="T49" fmla="*/ 69 h 629"/>
                <a:gd name="T50" fmla="*/ 404 w 629"/>
                <a:gd name="T51" fmla="*/ 7 h 629"/>
                <a:gd name="T52" fmla="*/ 395 w 629"/>
                <a:gd name="T53" fmla="*/ 0 h 629"/>
                <a:gd name="T54" fmla="*/ 235 w 629"/>
                <a:gd name="T55" fmla="*/ 1 h 629"/>
                <a:gd name="T56" fmla="*/ 227 w 629"/>
                <a:gd name="T57" fmla="*/ 10 h 629"/>
                <a:gd name="T58" fmla="*/ 216 w 629"/>
                <a:gd name="T59" fmla="*/ 72 h 629"/>
                <a:gd name="T60" fmla="*/ 177 w 629"/>
                <a:gd name="T61" fmla="*/ 91 h 629"/>
                <a:gd name="T62" fmla="*/ 98 w 629"/>
                <a:gd name="T63" fmla="*/ 84 h 629"/>
                <a:gd name="T64" fmla="*/ 87 w 629"/>
                <a:gd name="T65" fmla="*/ 83 h 629"/>
                <a:gd name="T66" fmla="*/ 78 w 629"/>
                <a:gd name="T67" fmla="*/ 90 h 629"/>
                <a:gd name="T68" fmla="*/ 1 w 629"/>
                <a:gd name="T69" fmla="*/ 228 h 629"/>
                <a:gd name="T70" fmla="*/ 57 w 629"/>
                <a:gd name="T71" fmla="*/ 269 h 629"/>
                <a:gd name="T72" fmla="*/ 54 w 629"/>
                <a:gd name="T73" fmla="*/ 313 h 629"/>
                <a:gd name="T74" fmla="*/ 57 w 629"/>
                <a:gd name="T75" fmla="*/ 355 h 629"/>
                <a:gd name="T76" fmla="*/ 2 w 629"/>
                <a:gd name="T77" fmla="*/ 391 h 629"/>
                <a:gd name="T78" fmla="*/ 1 w 629"/>
                <a:gd name="T79" fmla="*/ 402 h 629"/>
                <a:gd name="T80" fmla="*/ 86 w 629"/>
                <a:gd name="T81" fmla="*/ 543 h 629"/>
                <a:gd name="T82" fmla="*/ 98 w 629"/>
                <a:gd name="T83" fmla="*/ 542 h 629"/>
                <a:gd name="T84" fmla="*/ 177 w 629"/>
                <a:gd name="T85" fmla="*/ 533 h 629"/>
                <a:gd name="T86" fmla="*/ 216 w 629"/>
                <a:gd name="T87" fmla="*/ 552 h 629"/>
                <a:gd name="T88" fmla="*/ 227 w 629"/>
                <a:gd name="T89" fmla="*/ 620 h 629"/>
                <a:gd name="T90" fmla="*/ 235 w 629"/>
                <a:gd name="T91" fmla="*/ 628 h 629"/>
                <a:gd name="T92" fmla="*/ 395 w 629"/>
                <a:gd name="T93" fmla="*/ 629 h 629"/>
                <a:gd name="T94" fmla="*/ 404 w 629"/>
                <a:gd name="T95" fmla="*/ 623 h 629"/>
                <a:gd name="T96" fmla="*/ 407 w 629"/>
                <a:gd name="T97" fmla="*/ 556 h 629"/>
                <a:gd name="T98" fmla="*/ 447 w 629"/>
                <a:gd name="T99" fmla="*/ 538 h 629"/>
                <a:gd name="T100" fmla="*/ 533 w 629"/>
                <a:gd name="T101" fmla="*/ 543 h 629"/>
                <a:gd name="T102" fmla="*/ 545 w 629"/>
                <a:gd name="T103" fmla="*/ 543 h 629"/>
                <a:gd name="T104" fmla="*/ 627 w 629"/>
                <a:gd name="T105" fmla="*/ 405 h 629"/>
                <a:gd name="T106" fmla="*/ 628 w 629"/>
                <a:gd name="T107" fmla="*/ 394 h 629"/>
                <a:gd name="T108" fmla="*/ 621 w 629"/>
                <a:gd name="T109" fmla="*/ 385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29" h="629">
                  <a:moveTo>
                    <a:pt x="314" y="441"/>
                  </a:moveTo>
                  <a:lnTo>
                    <a:pt x="301" y="440"/>
                  </a:lnTo>
                  <a:lnTo>
                    <a:pt x="288" y="439"/>
                  </a:lnTo>
                  <a:lnTo>
                    <a:pt x="276" y="436"/>
                  </a:lnTo>
                  <a:lnTo>
                    <a:pt x="264" y="430"/>
                  </a:lnTo>
                  <a:lnTo>
                    <a:pt x="253" y="425"/>
                  </a:lnTo>
                  <a:lnTo>
                    <a:pt x="242" y="418"/>
                  </a:lnTo>
                  <a:lnTo>
                    <a:pt x="233" y="411"/>
                  </a:lnTo>
                  <a:lnTo>
                    <a:pt x="223" y="404"/>
                  </a:lnTo>
                  <a:lnTo>
                    <a:pt x="216" y="394"/>
                  </a:lnTo>
                  <a:lnTo>
                    <a:pt x="208" y="384"/>
                  </a:lnTo>
                  <a:lnTo>
                    <a:pt x="202" y="374"/>
                  </a:lnTo>
                  <a:lnTo>
                    <a:pt x="196" y="362"/>
                  </a:lnTo>
                  <a:lnTo>
                    <a:pt x="192" y="350"/>
                  </a:lnTo>
                  <a:lnTo>
                    <a:pt x="189" y="338"/>
                  </a:lnTo>
                  <a:lnTo>
                    <a:pt x="187" y="325"/>
                  </a:lnTo>
                  <a:lnTo>
                    <a:pt x="186" y="313"/>
                  </a:lnTo>
                  <a:lnTo>
                    <a:pt x="187" y="300"/>
                  </a:lnTo>
                  <a:lnTo>
                    <a:pt x="189" y="287"/>
                  </a:lnTo>
                  <a:lnTo>
                    <a:pt x="192" y="274"/>
                  </a:lnTo>
                  <a:lnTo>
                    <a:pt x="196" y="262"/>
                  </a:lnTo>
                  <a:lnTo>
                    <a:pt x="202" y="252"/>
                  </a:lnTo>
                  <a:lnTo>
                    <a:pt x="208" y="241"/>
                  </a:lnTo>
                  <a:lnTo>
                    <a:pt x="216" y="231"/>
                  </a:lnTo>
                  <a:lnTo>
                    <a:pt x="223" y="222"/>
                  </a:lnTo>
                  <a:lnTo>
                    <a:pt x="233" y="213"/>
                  </a:lnTo>
                  <a:lnTo>
                    <a:pt x="242" y="206"/>
                  </a:lnTo>
                  <a:lnTo>
                    <a:pt x="253" y="199"/>
                  </a:lnTo>
                  <a:lnTo>
                    <a:pt x="264" y="194"/>
                  </a:lnTo>
                  <a:lnTo>
                    <a:pt x="276" y="190"/>
                  </a:lnTo>
                  <a:lnTo>
                    <a:pt x="288" y="186"/>
                  </a:lnTo>
                  <a:lnTo>
                    <a:pt x="301" y="184"/>
                  </a:lnTo>
                  <a:lnTo>
                    <a:pt x="314" y="184"/>
                  </a:lnTo>
                  <a:lnTo>
                    <a:pt x="327" y="184"/>
                  </a:lnTo>
                  <a:lnTo>
                    <a:pt x="340" y="186"/>
                  </a:lnTo>
                  <a:lnTo>
                    <a:pt x="352" y="190"/>
                  </a:lnTo>
                  <a:lnTo>
                    <a:pt x="363" y="194"/>
                  </a:lnTo>
                  <a:lnTo>
                    <a:pt x="375" y="199"/>
                  </a:lnTo>
                  <a:lnTo>
                    <a:pt x="386" y="206"/>
                  </a:lnTo>
                  <a:lnTo>
                    <a:pt x="395" y="213"/>
                  </a:lnTo>
                  <a:lnTo>
                    <a:pt x="404" y="222"/>
                  </a:lnTo>
                  <a:lnTo>
                    <a:pt x="413" y="231"/>
                  </a:lnTo>
                  <a:lnTo>
                    <a:pt x="420" y="241"/>
                  </a:lnTo>
                  <a:lnTo>
                    <a:pt x="426" y="252"/>
                  </a:lnTo>
                  <a:lnTo>
                    <a:pt x="432" y="262"/>
                  </a:lnTo>
                  <a:lnTo>
                    <a:pt x="436" y="274"/>
                  </a:lnTo>
                  <a:lnTo>
                    <a:pt x="439" y="287"/>
                  </a:lnTo>
                  <a:lnTo>
                    <a:pt x="441" y="300"/>
                  </a:lnTo>
                  <a:lnTo>
                    <a:pt x="443" y="313"/>
                  </a:lnTo>
                  <a:lnTo>
                    <a:pt x="441" y="325"/>
                  </a:lnTo>
                  <a:lnTo>
                    <a:pt x="439" y="338"/>
                  </a:lnTo>
                  <a:lnTo>
                    <a:pt x="436" y="350"/>
                  </a:lnTo>
                  <a:lnTo>
                    <a:pt x="432" y="362"/>
                  </a:lnTo>
                  <a:lnTo>
                    <a:pt x="426" y="374"/>
                  </a:lnTo>
                  <a:lnTo>
                    <a:pt x="420" y="384"/>
                  </a:lnTo>
                  <a:lnTo>
                    <a:pt x="413" y="394"/>
                  </a:lnTo>
                  <a:lnTo>
                    <a:pt x="404" y="404"/>
                  </a:lnTo>
                  <a:lnTo>
                    <a:pt x="395" y="411"/>
                  </a:lnTo>
                  <a:lnTo>
                    <a:pt x="386" y="418"/>
                  </a:lnTo>
                  <a:lnTo>
                    <a:pt x="375" y="425"/>
                  </a:lnTo>
                  <a:lnTo>
                    <a:pt x="363" y="430"/>
                  </a:lnTo>
                  <a:lnTo>
                    <a:pt x="352" y="436"/>
                  </a:lnTo>
                  <a:lnTo>
                    <a:pt x="340" y="439"/>
                  </a:lnTo>
                  <a:lnTo>
                    <a:pt x="327" y="440"/>
                  </a:lnTo>
                  <a:lnTo>
                    <a:pt x="314" y="441"/>
                  </a:lnTo>
                  <a:close/>
                  <a:moveTo>
                    <a:pt x="621" y="385"/>
                  </a:moveTo>
                  <a:lnTo>
                    <a:pt x="571" y="355"/>
                  </a:lnTo>
                  <a:lnTo>
                    <a:pt x="572" y="346"/>
                  </a:lnTo>
                  <a:lnTo>
                    <a:pt x="573" y="335"/>
                  </a:lnTo>
                  <a:lnTo>
                    <a:pt x="574" y="323"/>
                  </a:lnTo>
                  <a:lnTo>
                    <a:pt x="574" y="313"/>
                  </a:lnTo>
                  <a:lnTo>
                    <a:pt x="574" y="302"/>
                  </a:lnTo>
                  <a:lnTo>
                    <a:pt x="573" y="291"/>
                  </a:lnTo>
                  <a:lnTo>
                    <a:pt x="572" y="280"/>
                  </a:lnTo>
                  <a:lnTo>
                    <a:pt x="570" y="269"/>
                  </a:lnTo>
                  <a:lnTo>
                    <a:pt x="620" y="241"/>
                  </a:lnTo>
                  <a:lnTo>
                    <a:pt x="623" y="239"/>
                  </a:lnTo>
                  <a:lnTo>
                    <a:pt x="624" y="237"/>
                  </a:lnTo>
                  <a:lnTo>
                    <a:pt x="627" y="234"/>
                  </a:lnTo>
                  <a:lnTo>
                    <a:pt x="628" y="231"/>
                  </a:lnTo>
                  <a:lnTo>
                    <a:pt x="628" y="228"/>
                  </a:lnTo>
                  <a:lnTo>
                    <a:pt x="628" y="226"/>
                  </a:lnTo>
                  <a:lnTo>
                    <a:pt x="628" y="223"/>
                  </a:lnTo>
                  <a:lnTo>
                    <a:pt x="625" y="219"/>
                  </a:lnTo>
                  <a:lnTo>
                    <a:pt x="551" y="90"/>
                  </a:lnTo>
                  <a:lnTo>
                    <a:pt x="548" y="87"/>
                  </a:lnTo>
                  <a:lnTo>
                    <a:pt x="546" y="85"/>
                  </a:lnTo>
                  <a:lnTo>
                    <a:pt x="544" y="84"/>
                  </a:lnTo>
                  <a:lnTo>
                    <a:pt x="541" y="83"/>
                  </a:lnTo>
                  <a:lnTo>
                    <a:pt x="539" y="81"/>
                  </a:lnTo>
                  <a:lnTo>
                    <a:pt x="536" y="81"/>
                  </a:lnTo>
                  <a:lnTo>
                    <a:pt x="532" y="83"/>
                  </a:lnTo>
                  <a:lnTo>
                    <a:pt x="530" y="84"/>
                  </a:lnTo>
                  <a:lnTo>
                    <a:pt x="481" y="113"/>
                  </a:lnTo>
                  <a:lnTo>
                    <a:pt x="465" y="99"/>
                  </a:lnTo>
                  <a:lnTo>
                    <a:pt x="447" y="88"/>
                  </a:lnTo>
                  <a:lnTo>
                    <a:pt x="438" y="83"/>
                  </a:lnTo>
                  <a:lnTo>
                    <a:pt x="429" y="77"/>
                  </a:lnTo>
                  <a:lnTo>
                    <a:pt x="418" y="73"/>
                  </a:lnTo>
                  <a:lnTo>
                    <a:pt x="407" y="69"/>
                  </a:lnTo>
                  <a:lnTo>
                    <a:pt x="407" y="15"/>
                  </a:lnTo>
                  <a:lnTo>
                    <a:pt x="407" y="12"/>
                  </a:lnTo>
                  <a:lnTo>
                    <a:pt x="406" y="10"/>
                  </a:lnTo>
                  <a:lnTo>
                    <a:pt x="404" y="7"/>
                  </a:lnTo>
                  <a:lnTo>
                    <a:pt x="403" y="4"/>
                  </a:lnTo>
                  <a:lnTo>
                    <a:pt x="401" y="2"/>
                  </a:lnTo>
                  <a:lnTo>
                    <a:pt x="398" y="1"/>
                  </a:lnTo>
                  <a:lnTo>
                    <a:pt x="395" y="0"/>
                  </a:lnTo>
                  <a:lnTo>
                    <a:pt x="392" y="0"/>
                  </a:lnTo>
                  <a:lnTo>
                    <a:pt x="241" y="0"/>
                  </a:lnTo>
                  <a:lnTo>
                    <a:pt x="238" y="0"/>
                  </a:lnTo>
                  <a:lnTo>
                    <a:pt x="235" y="1"/>
                  </a:lnTo>
                  <a:lnTo>
                    <a:pt x="233" y="2"/>
                  </a:lnTo>
                  <a:lnTo>
                    <a:pt x="231" y="4"/>
                  </a:lnTo>
                  <a:lnTo>
                    <a:pt x="229" y="7"/>
                  </a:lnTo>
                  <a:lnTo>
                    <a:pt x="227" y="10"/>
                  </a:lnTo>
                  <a:lnTo>
                    <a:pt x="226" y="12"/>
                  </a:lnTo>
                  <a:lnTo>
                    <a:pt x="226" y="15"/>
                  </a:lnTo>
                  <a:lnTo>
                    <a:pt x="226" y="69"/>
                  </a:lnTo>
                  <a:lnTo>
                    <a:pt x="216" y="72"/>
                  </a:lnTo>
                  <a:lnTo>
                    <a:pt x="206" y="76"/>
                  </a:lnTo>
                  <a:lnTo>
                    <a:pt x="196" y="80"/>
                  </a:lnTo>
                  <a:lnTo>
                    <a:pt x="187" y="86"/>
                  </a:lnTo>
                  <a:lnTo>
                    <a:pt x="177" y="91"/>
                  </a:lnTo>
                  <a:lnTo>
                    <a:pt x="168" y="98"/>
                  </a:lnTo>
                  <a:lnTo>
                    <a:pt x="159" y="105"/>
                  </a:lnTo>
                  <a:lnTo>
                    <a:pt x="149" y="113"/>
                  </a:lnTo>
                  <a:lnTo>
                    <a:pt x="98" y="84"/>
                  </a:lnTo>
                  <a:lnTo>
                    <a:pt x="96" y="83"/>
                  </a:lnTo>
                  <a:lnTo>
                    <a:pt x="93" y="81"/>
                  </a:lnTo>
                  <a:lnTo>
                    <a:pt x="90" y="81"/>
                  </a:lnTo>
                  <a:lnTo>
                    <a:pt x="87" y="83"/>
                  </a:lnTo>
                  <a:lnTo>
                    <a:pt x="84" y="84"/>
                  </a:lnTo>
                  <a:lnTo>
                    <a:pt x="82" y="85"/>
                  </a:lnTo>
                  <a:lnTo>
                    <a:pt x="80" y="87"/>
                  </a:lnTo>
                  <a:lnTo>
                    <a:pt x="78" y="90"/>
                  </a:lnTo>
                  <a:lnTo>
                    <a:pt x="3" y="219"/>
                  </a:lnTo>
                  <a:lnTo>
                    <a:pt x="1" y="222"/>
                  </a:lnTo>
                  <a:lnTo>
                    <a:pt x="1" y="225"/>
                  </a:lnTo>
                  <a:lnTo>
                    <a:pt x="1" y="228"/>
                  </a:lnTo>
                  <a:lnTo>
                    <a:pt x="1" y="230"/>
                  </a:lnTo>
                  <a:lnTo>
                    <a:pt x="4" y="236"/>
                  </a:lnTo>
                  <a:lnTo>
                    <a:pt x="8" y="241"/>
                  </a:lnTo>
                  <a:lnTo>
                    <a:pt x="57" y="269"/>
                  </a:lnTo>
                  <a:lnTo>
                    <a:pt x="56" y="280"/>
                  </a:lnTo>
                  <a:lnTo>
                    <a:pt x="55" y="291"/>
                  </a:lnTo>
                  <a:lnTo>
                    <a:pt x="54" y="302"/>
                  </a:lnTo>
                  <a:lnTo>
                    <a:pt x="54" y="313"/>
                  </a:lnTo>
                  <a:lnTo>
                    <a:pt x="54" y="323"/>
                  </a:lnTo>
                  <a:lnTo>
                    <a:pt x="55" y="335"/>
                  </a:lnTo>
                  <a:lnTo>
                    <a:pt x="56" y="346"/>
                  </a:lnTo>
                  <a:lnTo>
                    <a:pt x="57" y="355"/>
                  </a:lnTo>
                  <a:lnTo>
                    <a:pt x="7" y="385"/>
                  </a:lnTo>
                  <a:lnTo>
                    <a:pt x="5" y="387"/>
                  </a:lnTo>
                  <a:lnTo>
                    <a:pt x="3" y="389"/>
                  </a:lnTo>
                  <a:lnTo>
                    <a:pt x="2" y="391"/>
                  </a:lnTo>
                  <a:lnTo>
                    <a:pt x="1" y="394"/>
                  </a:lnTo>
                  <a:lnTo>
                    <a:pt x="0" y="396"/>
                  </a:lnTo>
                  <a:lnTo>
                    <a:pt x="1" y="399"/>
                  </a:lnTo>
                  <a:lnTo>
                    <a:pt x="1" y="402"/>
                  </a:lnTo>
                  <a:lnTo>
                    <a:pt x="2" y="405"/>
                  </a:lnTo>
                  <a:lnTo>
                    <a:pt x="78" y="536"/>
                  </a:lnTo>
                  <a:lnTo>
                    <a:pt x="81" y="540"/>
                  </a:lnTo>
                  <a:lnTo>
                    <a:pt x="86" y="543"/>
                  </a:lnTo>
                  <a:lnTo>
                    <a:pt x="89" y="544"/>
                  </a:lnTo>
                  <a:lnTo>
                    <a:pt x="93" y="544"/>
                  </a:lnTo>
                  <a:lnTo>
                    <a:pt x="95" y="543"/>
                  </a:lnTo>
                  <a:lnTo>
                    <a:pt x="98" y="542"/>
                  </a:lnTo>
                  <a:lnTo>
                    <a:pt x="149" y="513"/>
                  </a:lnTo>
                  <a:lnTo>
                    <a:pt x="159" y="520"/>
                  </a:lnTo>
                  <a:lnTo>
                    <a:pt x="168" y="527"/>
                  </a:lnTo>
                  <a:lnTo>
                    <a:pt x="177" y="533"/>
                  </a:lnTo>
                  <a:lnTo>
                    <a:pt x="187" y="539"/>
                  </a:lnTo>
                  <a:lnTo>
                    <a:pt x="196" y="544"/>
                  </a:lnTo>
                  <a:lnTo>
                    <a:pt x="206" y="549"/>
                  </a:lnTo>
                  <a:lnTo>
                    <a:pt x="216" y="552"/>
                  </a:lnTo>
                  <a:lnTo>
                    <a:pt x="226" y="556"/>
                  </a:lnTo>
                  <a:lnTo>
                    <a:pt x="226" y="614"/>
                  </a:lnTo>
                  <a:lnTo>
                    <a:pt x="226" y="617"/>
                  </a:lnTo>
                  <a:lnTo>
                    <a:pt x="227" y="620"/>
                  </a:lnTo>
                  <a:lnTo>
                    <a:pt x="229" y="623"/>
                  </a:lnTo>
                  <a:lnTo>
                    <a:pt x="231" y="625"/>
                  </a:lnTo>
                  <a:lnTo>
                    <a:pt x="233" y="627"/>
                  </a:lnTo>
                  <a:lnTo>
                    <a:pt x="235" y="628"/>
                  </a:lnTo>
                  <a:lnTo>
                    <a:pt x="238" y="629"/>
                  </a:lnTo>
                  <a:lnTo>
                    <a:pt x="241" y="629"/>
                  </a:lnTo>
                  <a:lnTo>
                    <a:pt x="392" y="629"/>
                  </a:lnTo>
                  <a:lnTo>
                    <a:pt x="395" y="629"/>
                  </a:lnTo>
                  <a:lnTo>
                    <a:pt x="398" y="628"/>
                  </a:lnTo>
                  <a:lnTo>
                    <a:pt x="401" y="627"/>
                  </a:lnTo>
                  <a:lnTo>
                    <a:pt x="403" y="625"/>
                  </a:lnTo>
                  <a:lnTo>
                    <a:pt x="404" y="623"/>
                  </a:lnTo>
                  <a:lnTo>
                    <a:pt x="406" y="620"/>
                  </a:lnTo>
                  <a:lnTo>
                    <a:pt x="407" y="617"/>
                  </a:lnTo>
                  <a:lnTo>
                    <a:pt x="407" y="614"/>
                  </a:lnTo>
                  <a:lnTo>
                    <a:pt x="407" y="556"/>
                  </a:lnTo>
                  <a:lnTo>
                    <a:pt x="418" y="552"/>
                  </a:lnTo>
                  <a:lnTo>
                    <a:pt x="429" y="548"/>
                  </a:lnTo>
                  <a:lnTo>
                    <a:pt x="438" y="544"/>
                  </a:lnTo>
                  <a:lnTo>
                    <a:pt x="447" y="538"/>
                  </a:lnTo>
                  <a:lnTo>
                    <a:pt x="465" y="527"/>
                  </a:lnTo>
                  <a:lnTo>
                    <a:pt x="481" y="513"/>
                  </a:lnTo>
                  <a:lnTo>
                    <a:pt x="530" y="542"/>
                  </a:lnTo>
                  <a:lnTo>
                    <a:pt x="533" y="543"/>
                  </a:lnTo>
                  <a:lnTo>
                    <a:pt x="537" y="544"/>
                  </a:lnTo>
                  <a:lnTo>
                    <a:pt x="539" y="544"/>
                  </a:lnTo>
                  <a:lnTo>
                    <a:pt x="542" y="543"/>
                  </a:lnTo>
                  <a:lnTo>
                    <a:pt x="545" y="543"/>
                  </a:lnTo>
                  <a:lnTo>
                    <a:pt x="547" y="540"/>
                  </a:lnTo>
                  <a:lnTo>
                    <a:pt x="550" y="539"/>
                  </a:lnTo>
                  <a:lnTo>
                    <a:pt x="552" y="536"/>
                  </a:lnTo>
                  <a:lnTo>
                    <a:pt x="627" y="405"/>
                  </a:lnTo>
                  <a:lnTo>
                    <a:pt x="628" y="402"/>
                  </a:lnTo>
                  <a:lnTo>
                    <a:pt x="628" y="399"/>
                  </a:lnTo>
                  <a:lnTo>
                    <a:pt x="629" y="396"/>
                  </a:lnTo>
                  <a:lnTo>
                    <a:pt x="628" y="394"/>
                  </a:lnTo>
                  <a:lnTo>
                    <a:pt x="627" y="391"/>
                  </a:lnTo>
                  <a:lnTo>
                    <a:pt x="625" y="389"/>
                  </a:lnTo>
                  <a:lnTo>
                    <a:pt x="623" y="387"/>
                  </a:lnTo>
                  <a:lnTo>
                    <a:pt x="621" y="3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1" name="Freeform 4360">
              <a:extLst>
                <a:ext uri="{FF2B5EF4-FFF2-40B4-BE49-F238E27FC236}">
                  <a16:creationId xmlns:a16="http://schemas.microsoft.com/office/drawing/2014/main" id="{CDB8F87B-81A2-480F-ADA8-BFB5FD890ACD}"/>
                </a:ext>
              </a:extLst>
            </p:cNvPr>
            <p:cNvSpPr>
              <a:spLocks noEditPoints="1"/>
            </p:cNvSpPr>
            <p:nvPr/>
          </p:nvSpPr>
          <p:spPr bwMode="auto">
            <a:xfrm>
              <a:off x="7781925" y="1387475"/>
              <a:ext cx="115888" cy="117475"/>
            </a:xfrm>
            <a:custGeom>
              <a:avLst/>
              <a:gdLst>
                <a:gd name="T0" fmla="*/ 160 w 362"/>
                <a:gd name="T1" fmla="*/ 252 h 369"/>
                <a:gd name="T2" fmla="*/ 135 w 362"/>
                <a:gd name="T3" fmla="*/ 238 h 369"/>
                <a:gd name="T4" fmla="*/ 118 w 362"/>
                <a:gd name="T5" fmla="*/ 218 h 369"/>
                <a:gd name="T6" fmla="*/ 109 w 362"/>
                <a:gd name="T7" fmla="*/ 190 h 369"/>
                <a:gd name="T8" fmla="*/ 113 w 362"/>
                <a:gd name="T9" fmla="*/ 162 h 369"/>
                <a:gd name="T10" fmla="*/ 125 w 362"/>
                <a:gd name="T11" fmla="*/ 138 h 369"/>
                <a:gd name="T12" fmla="*/ 147 w 362"/>
                <a:gd name="T13" fmla="*/ 121 h 369"/>
                <a:gd name="T14" fmla="*/ 174 w 362"/>
                <a:gd name="T15" fmla="*/ 112 h 369"/>
                <a:gd name="T16" fmla="*/ 202 w 362"/>
                <a:gd name="T17" fmla="*/ 114 h 369"/>
                <a:gd name="T18" fmla="*/ 226 w 362"/>
                <a:gd name="T19" fmla="*/ 128 h 369"/>
                <a:gd name="T20" fmla="*/ 244 w 362"/>
                <a:gd name="T21" fmla="*/ 149 h 369"/>
                <a:gd name="T22" fmla="*/ 252 w 362"/>
                <a:gd name="T23" fmla="*/ 176 h 369"/>
                <a:gd name="T24" fmla="*/ 250 w 362"/>
                <a:gd name="T25" fmla="*/ 205 h 369"/>
                <a:gd name="T26" fmla="*/ 236 w 362"/>
                <a:gd name="T27" fmla="*/ 229 h 369"/>
                <a:gd name="T28" fmla="*/ 215 w 362"/>
                <a:gd name="T29" fmla="*/ 247 h 369"/>
                <a:gd name="T30" fmla="*/ 189 w 362"/>
                <a:gd name="T31" fmla="*/ 254 h 369"/>
                <a:gd name="T32" fmla="*/ 328 w 362"/>
                <a:gd name="T33" fmla="*/ 195 h 369"/>
                <a:gd name="T34" fmla="*/ 354 w 362"/>
                <a:gd name="T35" fmla="*/ 144 h 369"/>
                <a:gd name="T36" fmla="*/ 361 w 362"/>
                <a:gd name="T37" fmla="*/ 136 h 369"/>
                <a:gd name="T38" fmla="*/ 360 w 362"/>
                <a:gd name="T39" fmla="*/ 124 h 369"/>
                <a:gd name="T40" fmla="*/ 316 w 362"/>
                <a:gd name="T41" fmla="*/ 53 h 369"/>
                <a:gd name="T42" fmla="*/ 304 w 362"/>
                <a:gd name="T43" fmla="*/ 52 h 369"/>
                <a:gd name="T44" fmla="*/ 256 w 362"/>
                <a:gd name="T45" fmla="*/ 56 h 369"/>
                <a:gd name="T46" fmla="*/ 236 w 362"/>
                <a:gd name="T47" fmla="*/ 10 h 369"/>
                <a:gd name="T48" fmla="*/ 229 w 362"/>
                <a:gd name="T49" fmla="*/ 2 h 369"/>
                <a:gd name="T50" fmla="*/ 146 w 362"/>
                <a:gd name="T51" fmla="*/ 0 h 369"/>
                <a:gd name="T52" fmla="*/ 135 w 362"/>
                <a:gd name="T53" fmla="*/ 3 h 369"/>
                <a:gd name="T54" fmla="*/ 131 w 362"/>
                <a:gd name="T55" fmla="*/ 14 h 369"/>
                <a:gd name="T56" fmla="*/ 99 w 362"/>
                <a:gd name="T57" fmla="*/ 63 h 369"/>
                <a:gd name="T58" fmla="*/ 55 w 362"/>
                <a:gd name="T59" fmla="*/ 51 h 369"/>
                <a:gd name="T60" fmla="*/ 44 w 362"/>
                <a:gd name="T61" fmla="*/ 54 h 369"/>
                <a:gd name="T62" fmla="*/ 1 w 362"/>
                <a:gd name="T63" fmla="*/ 126 h 369"/>
                <a:gd name="T64" fmla="*/ 2 w 362"/>
                <a:gd name="T65" fmla="*/ 139 h 369"/>
                <a:gd name="T66" fmla="*/ 36 w 362"/>
                <a:gd name="T67" fmla="*/ 160 h 369"/>
                <a:gd name="T68" fmla="*/ 36 w 362"/>
                <a:gd name="T69" fmla="*/ 207 h 369"/>
                <a:gd name="T70" fmla="*/ 1 w 362"/>
                <a:gd name="T71" fmla="*/ 230 h 369"/>
                <a:gd name="T72" fmla="*/ 1 w 362"/>
                <a:gd name="T73" fmla="*/ 240 h 369"/>
                <a:gd name="T74" fmla="*/ 44 w 362"/>
                <a:gd name="T75" fmla="*/ 313 h 369"/>
                <a:gd name="T76" fmla="*/ 60 w 362"/>
                <a:gd name="T77" fmla="*/ 314 h 369"/>
                <a:gd name="T78" fmla="*/ 120 w 362"/>
                <a:gd name="T79" fmla="*/ 316 h 369"/>
                <a:gd name="T80" fmla="*/ 132 w 362"/>
                <a:gd name="T81" fmla="*/ 359 h 369"/>
                <a:gd name="T82" fmla="*/ 140 w 362"/>
                <a:gd name="T83" fmla="*/ 368 h 369"/>
                <a:gd name="T84" fmla="*/ 225 w 362"/>
                <a:gd name="T85" fmla="*/ 368 h 369"/>
                <a:gd name="T86" fmla="*/ 233 w 362"/>
                <a:gd name="T87" fmla="*/ 361 h 369"/>
                <a:gd name="T88" fmla="*/ 237 w 362"/>
                <a:gd name="T89" fmla="*/ 321 h 369"/>
                <a:gd name="T90" fmla="*/ 274 w 362"/>
                <a:gd name="T91" fmla="*/ 298 h 369"/>
                <a:gd name="T92" fmla="*/ 310 w 362"/>
                <a:gd name="T93" fmla="*/ 316 h 369"/>
                <a:gd name="T94" fmla="*/ 360 w 362"/>
                <a:gd name="T95" fmla="*/ 243 h 369"/>
                <a:gd name="T96" fmla="*/ 362 w 362"/>
                <a:gd name="T97" fmla="*/ 232 h 369"/>
                <a:gd name="T98" fmla="*/ 354 w 362"/>
                <a:gd name="T99" fmla="*/ 223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62" h="369">
                  <a:moveTo>
                    <a:pt x="181" y="255"/>
                  </a:moveTo>
                  <a:lnTo>
                    <a:pt x="174" y="254"/>
                  </a:lnTo>
                  <a:lnTo>
                    <a:pt x="166" y="253"/>
                  </a:lnTo>
                  <a:lnTo>
                    <a:pt x="160" y="252"/>
                  </a:lnTo>
                  <a:lnTo>
                    <a:pt x="153" y="249"/>
                  </a:lnTo>
                  <a:lnTo>
                    <a:pt x="147" y="247"/>
                  </a:lnTo>
                  <a:lnTo>
                    <a:pt x="141" y="243"/>
                  </a:lnTo>
                  <a:lnTo>
                    <a:pt x="135" y="238"/>
                  </a:lnTo>
                  <a:lnTo>
                    <a:pt x="131" y="234"/>
                  </a:lnTo>
                  <a:lnTo>
                    <a:pt x="125" y="229"/>
                  </a:lnTo>
                  <a:lnTo>
                    <a:pt x="122" y="223"/>
                  </a:lnTo>
                  <a:lnTo>
                    <a:pt x="118" y="218"/>
                  </a:lnTo>
                  <a:lnTo>
                    <a:pt x="115" y="212"/>
                  </a:lnTo>
                  <a:lnTo>
                    <a:pt x="113" y="205"/>
                  </a:lnTo>
                  <a:lnTo>
                    <a:pt x="110" y="198"/>
                  </a:lnTo>
                  <a:lnTo>
                    <a:pt x="109" y="190"/>
                  </a:lnTo>
                  <a:lnTo>
                    <a:pt x="109" y="183"/>
                  </a:lnTo>
                  <a:lnTo>
                    <a:pt x="109" y="176"/>
                  </a:lnTo>
                  <a:lnTo>
                    <a:pt x="110" y="169"/>
                  </a:lnTo>
                  <a:lnTo>
                    <a:pt x="113" y="162"/>
                  </a:lnTo>
                  <a:lnTo>
                    <a:pt x="115" y="156"/>
                  </a:lnTo>
                  <a:lnTo>
                    <a:pt x="118" y="149"/>
                  </a:lnTo>
                  <a:lnTo>
                    <a:pt x="122" y="143"/>
                  </a:lnTo>
                  <a:lnTo>
                    <a:pt x="125" y="138"/>
                  </a:lnTo>
                  <a:lnTo>
                    <a:pt x="131" y="132"/>
                  </a:lnTo>
                  <a:lnTo>
                    <a:pt x="135" y="128"/>
                  </a:lnTo>
                  <a:lnTo>
                    <a:pt x="141" y="124"/>
                  </a:lnTo>
                  <a:lnTo>
                    <a:pt x="147" y="121"/>
                  </a:lnTo>
                  <a:lnTo>
                    <a:pt x="153" y="117"/>
                  </a:lnTo>
                  <a:lnTo>
                    <a:pt x="160" y="114"/>
                  </a:lnTo>
                  <a:lnTo>
                    <a:pt x="166" y="113"/>
                  </a:lnTo>
                  <a:lnTo>
                    <a:pt x="174" y="112"/>
                  </a:lnTo>
                  <a:lnTo>
                    <a:pt x="181" y="111"/>
                  </a:lnTo>
                  <a:lnTo>
                    <a:pt x="189" y="112"/>
                  </a:lnTo>
                  <a:lnTo>
                    <a:pt x="195" y="113"/>
                  </a:lnTo>
                  <a:lnTo>
                    <a:pt x="202" y="114"/>
                  </a:lnTo>
                  <a:lnTo>
                    <a:pt x="209" y="117"/>
                  </a:lnTo>
                  <a:lnTo>
                    <a:pt x="215" y="121"/>
                  </a:lnTo>
                  <a:lnTo>
                    <a:pt x="221" y="124"/>
                  </a:lnTo>
                  <a:lnTo>
                    <a:pt x="226" y="128"/>
                  </a:lnTo>
                  <a:lnTo>
                    <a:pt x="231" y="132"/>
                  </a:lnTo>
                  <a:lnTo>
                    <a:pt x="236" y="138"/>
                  </a:lnTo>
                  <a:lnTo>
                    <a:pt x="240" y="143"/>
                  </a:lnTo>
                  <a:lnTo>
                    <a:pt x="244" y="149"/>
                  </a:lnTo>
                  <a:lnTo>
                    <a:pt x="247" y="156"/>
                  </a:lnTo>
                  <a:lnTo>
                    <a:pt x="250" y="162"/>
                  </a:lnTo>
                  <a:lnTo>
                    <a:pt x="251" y="169"/>
                  </a:lnTo>
                  <a:lnTo>
                    <a:pt x="252" y="176"/>
                  </a:lnTo>
                  <a:lnTo>
                    <a:pt x="253" y="183"/>
                  </a:lnTo>
                  <a:lnTo>
                    <a:pt x="252" y="190"/>
                  </a:lnTo>
                  <a:lnTo>
                    <a:pt x="251" y="198"/>
                  </a:lnTo>
                  <a:lnTo>
                    <a:pt x="250" y="205"/>
                  </a:lnTo>
                  <a:lnTo>
                    <a:pt x="247" y="212"/>
                  </a:lnTo>
                  <a:lnTo>
                    <a:pt x="244" y="218"/>
                  </a:lnTo>
                  <a:lnTo>
                    <a:pt x="240" y="223"/>
                  </a:lnTo>
                  <a:lnTo>
                    <a:pt x="236" y="229"/>
                  </a:lnTo>
                  <a:lnTo>
                    <a:pt x="231" y="234"/>
                  </a:lnTo>
                  <a:lnTo>
                    <a:pt x="226" y="238"/>
                  </a:lnTo>
                  <a:lnTo>
                    <a:pt x="221" y="243"/>
                  </a:lnTo>
                  <a:lnTo>
                    <a:pt x="215" y="247"/>
                  </a:lnTo>
                  <a:lnTo>
                    <a:pt x="209" y="249"/>
                  </a:lnTo>
                  <a:lnTo>
                    <a:pt x="202" y="252"/>
                  </a:lnTo>
                  <a:lnTo>
                    <a:pt x="195" y="253"/>
                  </a:lnTo>
                  <a:lnTo>
                    <a:pt x="189" y="254"/>
                  </a:lnTo>
                  <a:lnTo>
                    <a:pt x="181" y="255"/>
                  </a:lnTo>
                  <a:close/>
                  <a:moveTo>
                    <a:pt x="354" y="223"/>
                  </a:moveTo>
                  <a:lnTo>
                    <a:pt x="327" y="207"/>
                  </a:lnTo>
                  <a:lnTo>
                    <a:pt x="328" y="195"/>
                  </a:lnTo>
                  <a:lnTo>
                    <a:pt x="328" y="183"/>
                  </a:lnTo>
                  <a:lnTo>
                    <a:pt x="328" y="172"/>
                  </a:lnTo>
                  <a:lnTo>
                    <a:pt x="327" y="160"/>
                  </a:lnTo>
                  <a:lnTo>
                    <a:pt x="354" y="144"/>
                  </a:lnTo>
                  <a:lnTo>
                    <a:pt x="357" y="143"/>
                  </a:lnTo>
                  <a:lnTo>
                    <a:pt x="359" y="141"/>
                  </a:lnTo>
                  <a:lnTo>
                    <a:pt x="360" y="139"/>
                  </a:lnTo>
                  <a:lnTo>
                    <a:pt x="361" y="136"/>
                  </a:lnTo>
                  <a:lnTo>
                    <a:pt x="362" y="132"/>
                  </a:lnTo>
                  <a:lnTo>
                    <a:pt x="362" y="129"/>
                  </a:lnTo>
                  <a:lnTo>
                    <a:pt x="361" y="126"/>
                  </a:lnTo>
                  <a:lnTo>
                    <a:pt x="360" y="124"/>
                  </a:lnTo>
                  <a:lnTo>
                    <a:pt x="322" y="59"/>
                  </a:lnTo>
                  <a:lnTo>
                    <a:pt x="320" y="56"/>
                  </a:lnTo>
                  <a:lnTo>
                    <a:pt x="318" y="54"/>
                  </a:lnTo>
                  <a:lnTo>
                    <a:pt x="316" y="53"/>
                  </a:lnTo>
                  <a:lnTo>
                    <a:pt x="313" y="51"/>
                  </a:lnTo>
                  <a:lnTo>
                    <a:pt x="309" y="51"/>
                  </a:lnTo>
                  <a:lnTo>
                    <a:pt x="307" y="51"/>
                  </a:lnTo>
                  <a:lnTo>
                    <a:pt x="304" y="52"/>
                  </a:lnTo>
                  <a:lnTo>
                    <a:pt x="301" y="53"/>
                  </a:lnTo>
                  <a:lnTo>
                    <a:pt x="274" y="69"/>
                  </a:lnTo>
                  <a:lnTo>
                    <a:pt x="266" y="63"/>
                  </a:lnTo>
                  <a:lnTo>
                    <a:pt x="256" y="56"/>
                  </a:lnTo>
                  <a:lnTo>
                    <a:pt x="246" y="51"/>
                  </a:lnTo>
                  <a:lnTo>
                    <a:pt x="237" y="47"/>
                  </a:lnTo>
                  <a:lnTo>
                    <a:pt x="237" y="14"/>
                  </a:lnTo>
                  <a:lnTo>
                    <a:pt x="236" y="10"/>
                  </a:lnTo>
                  <a:lnTo>
                    <a:pt x="236" y="8"/>
                  </a:lnTo>
                  <a:lnTo>
                    <a:pt x="233" y="5"/>
                  </a:lnTo>
                  <a:lnTo>
                    <a:pt x="232" y="3"/>
                  </a:lnTo>
                  <a:lnTo>
                    <a:pt x="229" y="2"/>
                  </a:lnTo>
                  <a:lnTo>
                    <a:pt x="227" y="1"/>
                  </a:lnTo>
                  <a:lnTo>
                    <a:pt x="224" y="0"/>
                  </a:lnTo>
                  <a:lnTo>
                    <a:pt x="222" y="0"/>
                  </a:lnTo>
                  <a:lnTo>
                    <a:pt x="146" y="0"/>
                  </a:lnTo>
                  <a:lnTo>
                    <a:pt x="143" y="0"/>
                  </a:lnTo>
                  <a:lnTo>
                    <a:pt x="140" y="1"/>
                  </a:lnTo>
                  <a:lnTo>
                    <a:pt x="137" y="2"/>
                  </a:lnTo>
                  <a:lnTo>
                    <a:pt x="135" y="3"/>
                  </a:lnTo>
                  <a:lnTo>
                    <a:pt x="134" y="5"/>
                  </a:lnTo>
                  <a:lnTo>
                    <a:pt x="132" y="8"/>
                  </a:lnTo>
                  <a:lnTo>
                    <a:pt x="132" y="10"/>
                  </a:lnTo>
                  <a:lnTo>
                    <a:pt x="131" y="14"/>
                  </a:lnTo>
                  <a:lnTo>
                    <a:pt x="131" y="47"/>
                  </a:lnTo>
                  <a:lnTo>
                    <a:pt x="120" y="52"/>
                  </a:lnTo>
                  <a:lnTo>
                    <a:pt x="109" y="57"/>
                  </a:lnTo>
                  <a:lnTo>
                    <a:pt x="99" y="63"/>
                  </a:lnTo>
                  <a:lnTo>
                    <a:pt x="90" y="69"/>
                  </a:lnTo>
                  <a:lnTo>
                    <a:pt x="61" y="53"/>
                  </a:lnTo>
                  <a:lnTo>
                    <a:pt x="58" y="52"/>
                  </a:lnTo>
                  <a:lnTo>
                    <a:pt x="55" y="51"/>
                  </a:lnTo>
                  <a:lnTo>
                    <a:pt x="53" y="51"/>
                  </a:lnTo>
                  <a:lnTo>
                    <a:pt x="49" y="51"/>
                  </a:lnTo>
                  <a:lnTo>
                    <a:pt x="47" y="52"/>
                  </a:lnTo>
                  <a:lnTo>
                    <a:pt x="44" y="54"/>
                  </a:lnTo>
                  <a:lnTo>
                    <a:pt x="42" y="56"/>
                  </a:lnTo>
                  <a:lnTo>
                    <a:pt x="41" y="59"/>
                  </a:lnTo>
                  <a:lnTo>
                    <a:pt x="2" y="124"/>
                  </a:lnTo>
                  <a:lnTo>
                    <a:pt x="1" y="126"/>
                  </a:lnTo>
                  <a:lnTo>
                    <a:pt x="0" y="129"/>
                  </a:lnTo>
                  <a:lnTo>
                    <a:pt x="0" y="132"/>
                  </a:lnTo>
                  <a:lnTo>
                    <a:pt x="1" y="136"/>
                  </a:lnTo>
                  <a:lnTo>
                    <a:pt x="2" y="139"/>
                  </a:lnTo>
                  <a:lnTo>
                    <a:pt x="3" y="141"/>
                  </a:lnTo>
                  <a:lnTo>
                    <a:pt x="6" y="143"/>
                  </a:lnTo>
                  <a:lnTo>
                    <a:pt x="8" y="144"/>
                  </a:lnTo>
                  <a:lnTo>
                    <a:pt x="36" y="160"/>
                  </a:lnTo>
                  <a:lnTo>
                    <a:pt x="34" y="172"/>
                  </a:lnTo>
                  <a:lnTo>
                    <a:pt x="34" y="183"/>
                  </a:lnTo>
                  <a:lnTo>
                    <a:pt x="34" y="195"/>
                  </a:lnTo>
                  <a:lnTo>
                    <a:pt x="36" y="207"/>
                  </a:lnTo>
                  <a:lnTo>
                    <a:pt x="8" y="223"/>
                  </a:lnTo>
                  <a:lnTo>
                    <a:pt x="6" y="224"/>
                  </a:lnTo>
                  <a:lnTo>
                    <a:pt x="3" y="227"/>
                  </a:lnTo>
                  <a:lnTo>
                    <a:pt x="1" y="230"/>
                  </a:lnTo>
                  <a:lnTo>
                    <a:pt x="0" y="233"/>
                  </a:lnTo>
                  <a:lnTo>
                    <a:pt x="0" y="235"/>
                  </a:lnTo>
                  <a:lnTo>
                    <a:pt x="0" y="237"/>
                  </a:lnTo>
                  <a:lnTo>
                    <a:pt x="1" y="240"/>
                  </a:lnTo>
                  <a:lnTo>
                    <a:pt x="2" y="243"/>
                  </a:lnTo>
                  <a:lnTo>
                    <a:pt x="40" y="309"/>
                  </a:lnTo>
                  <a:lnTo>
                    <a:pt x="42" y="311"/>
                  </a:lnTo>
                  <a:lnTo>
                    <a:pt x="44" y="313"/>
                  </a:lnTo>
                  <a:lnTo>
                    <a:pt x="46" y="314"/>
                  </a:lnTo>
                  <a:lnTo>
                    <a:pt x="48" y="315"/>
                  </a:lnTo>
                  <a:lnTo>
                    <a:pt x="55" y="316"/>
                  </a:lnTo>
                  <a:lnTo>
                    <a:pt x="60" y="314"/>
                  </a:lnTo>
                  <a:lnTo>
                    <a:pt x="90" y="297"/>
                  </a:lnTo>
                  <a:lnTo>
                    <a:pt x="99" y="304"/>
                  </a:lnTo>
                  <a:lnTo>
                    <a:pt x="109" y="310"/>
                  </a:lnTo>
                  <a:lnTo>
                    <a:pt x="120" y="316"/>
                  </a:lnTo>
                  <a:lnTo>
                    <a:pt x="131" y="321"/>
                  </a:lnTo>
                  <a:lnTo>
                    <a:pt x="131" y="354"/>
                  </a:lnTo>
                  <a:lnTo>
                    <a:pt x="132" y="356"/>
                  </a:lnTo>
                  <a:lnTo>
                    <a:pt x="132" y="359"/>
                  </a:lnTo>
                  <a:lnTo>
                    <a:pt x="134" y="361"/>
                  </a:lnTo>
                  <a:lnTo>
                    <a:pt x="135" y="363"/>
                  </a:lnTo>
                  <a:lnTo>
                    <a:pt x="137" y="366"/>
                  </a:lnTo>
                  <a:lnTo>
                    <a:pt x="140" y="368"/>
                  </a:lnTo>
                  <a:lnTo>
                    <a:pt x="143" y="368"/>
                  </a:lnTo>
                  <a:lnTo>
                    <a:pt x="146" y="369"/>
                  </a:lnTo>
                  <a:lnTo>
                    <a:pt x="222" y="369"/>
                  </a:lnTo>
                  <a:lnTo>
                    <a:pt x="225" y="368"/>
                  </a:lnTo>
                  <a:lnTo>
                    <a:pt x="227" y="368"/>
                  </a:lnTo>
                  <a:lnTo>
                    <a:pt x="229" y="366"/>
                  </a:lnTo>
                  <a:lnTo>
                    <a:pt x="232" y="363"/>
                  </a:lnTo>
                  <a:lnTo>
                    <a:pt x="233" y="361"/>
                  </a:lnTo>
                  <a:lnTo>
                    <a:pt x="236" y="359"/>
                  </a:lnTo>
                  <a:lnTo>
                    <a:pt x="236" y="356"/>
                  </a:lnTo>
                  <a:lnTo>
                    <a:pt x="237" y="354"/>
                  </a:lnTo>
                  <a:lnTo>
                    <a:pt x="237" y="321"/>
                  </a:lnTo>
                  <a:lnTo>
                    <a:pt x="246" y="316"/>
                  </a:lnTo>
                  <a:lnTo>
                    <a:pt x="256" y="311"/>
                  </a:lnTo>
                  <a:lnTo>
                    <a:pt x="266" y="305"/>
                  </a:lnTo>
                  <a:lnTo>
                    <a:pt x="274" y="298"/>
                  </a:lnTo>
                  <a:lnTo>
                    <a:pt x="302" y="313"/>
                  </a:lnTo>
                  <a:lnTo>
                    <a:pt x="305" y="315"/>
                  </a:lnTo>
                  <a:lnTo>
                    <a:pt x="307" y="315"/>
                  </a:lnTo>
                  <a:lnTo>
                    <a:pt x="310" y="316"/>
                  </a:lnTo>
                  <a:lnTo>
                    <a:pt x="314" y="316"/>
                  </a:lnTo>
                  <a:lnTo>
                    <a:pt x="319" y="313"/>
                  </a:lnTo>
                  <a:lnTo>
                    <a:pt x="322" y="309"/>
                  </a:lnTo>
                  <a:lnTo>
                    <a:pt x="360" y="243"/>
                  </a:lnTo>
                  <a:lnTo>
                    <a:pt x="362" y="240"/>
                  </a:lnTo>
                  <a:lnTo>
                    <a:pt x="362" y="237"/>
                  </a:lnTo>
                  <a:lnTo>
                    <a:pt x="362" y="234"/>
                  </a:lnTo>
                  <a:lnTo>
                    <a:pt x="362" y="232"/>
                  </a:lnTo>
                  <a:lnTo>
                    <a:pt x="361" y="229"/>
                  </a:lnTo>
                  <a:lnTo>
                    <a:pt x="359" y="227"/>
                  </a:lnTo>
                  <a:lnTo>
                    <a:pt x="357" y="224"/>
                  </a:lnTo>
                  <a:lnTo>
                    <a:pt x="354" y="2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12" name="TextBox 11"/>
          <p:cNvSpPr txBox="1"/>
          <p:nvPr/>
        </p:nvSpPr>
        <p:spPr>
          <a:xfrm>
            <a:off x="6606074" y="1362269"/>
            <a:ext cx="4935894" cy="369332"/>
          </a:xfrm>
          <a:prstGeom prst="rect">
            <a:avLst/>
          </a:prstGeom>
          <a:noFill/>
        </p:spPr>
        <p:txBody>
          <a:bodyPr wrap="square" rtlCol="0">
            <a:spAutoFit/>
          </a:bodyPr>
          <a:lstStyle/>
          <a:p>
            <a:pPr algn="ctr"/>
            <a:r>
              <a:rPr lang="en-US" dirty="0"/>
              <a:t>	</a:t>
            </a:r>
          </a:p>
        </p:txBody>
      </p:sp>
      <p:graphicFrame>
        <p:nvGraphicFramePr>
          <p:cNvPr id="17" name="Diagram 16"/>
          <p:cNvGraphicFramePr/>
          <p:nvPr>
            <p:extLst>
              <p:ext uri="{D42A27DB-BD31-4B8C-83A1-F6EECF244321}">
                <p14:modId xmlns:p14="http://schemas.microsoft.com/office/powerpoint/2010/main" val="280591558"/>
              </p:ext>
            </p:extLst>
          </p:nvPr>
        </p:nvGraphicFramePr>
        <p:xfrm>
          <a:off x="501779" y="846350"/>
          <a:ext cx="5301862" cy="52639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hart 4"/>
          <p:cNvGraphicFramePr/>
          <p:nvPr>
            <p:extLst>
              <p:ext uri="{D42A27DB-BD31-4B8C-83A1-F6EECF244321}">
                <p14:modId xmlns:p14="http://schemas.microsoft.com/office/powerpoint/2010/main" val="2989081023"/>
              </p:ext>
            </p:extLst>
          </p:nvPr>
        </p:nvGraphicFramePr>
        <p:xfrm>
          <a:off x="6606073" y="719666"/>
          <a:ext cx="5114871" cy="5418667"/>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3299715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hidden="1">
            <a:extLst>
              <a:ext uri="{FF2B5EF4-FFF2-40B4-BE49-F238E27FC236}">
                <a16:creationId xmlns:a16="http://schemas.microsoft.com/office/drawing/2014/main" id="{9FDB6406-0CDB-4213-A1B6-DE47D953FED3}"/>
              </a:ext>
            </a:extLst>
          </p:cNvPr>
          <p:cNvSpPr>
            <a:spLocks noGrp="1"/>
          </p:cNvSpPr>
          <p:nvPr>
            <p:ph type="title" idx="4294967295"/>
          </p:nvPr>
        </p:nvSpPr>
        <p:spPr>
          <a:xfrm>
            <a:off x="0" y="365125"/>
            <a:ext cx="10515600" cy="1325563"/>
          </a:xfrm>
        </p:spPr>
        <p:txBody>
          <a:bodyPr/>
          <a:lstStyle/>
          <a:p>
            <a:r>
              <a:rPr lang="en-US" dirty="0"/>
              <a:t>Project analysis slide 3</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8668139" y="522898"/>
            <a:ext cx="3523861" cy="0"/>
          </a:xfrm>
          <a:prstGeom prst="line">
            <a:avLst/>
          </a:prstGeom>
          <a:ln>
            <a:solidFill>
              <a:schemeClr val="accent2"/>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228600" y="145233"/>
            <a:ext cx="11734800" cy="775597"/>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br>
              <a:rPr lang="en-US" sz="2800" dirty="0">
                <a:solidFill>
                  <a:schemeClr val="tx1">
                    <a:lumMod val="75000"/>
                    <a:lumOff val="25000"/>
                  </a:schemeClr>
                </a:solidFill>
              </a:rPr>
            </a:br>
            <a:endParaRPr lang="en-US" sz="2800" dirty="0">
              <a:solidFill>
                <a:schemeClr val="tx1">
                  <a:lumMod val="75000"/>
                  <a:lumOff val="25000"/>
                </a:schemeClr>
              </a:solidFill>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522898"/>
            <a:ext cx="2985803" cy="0"/>
          </a:xfrm>
          <a:prstGeom prst="line">
            <a:avLst/>
          </a:prstGeom>
          <a:ln>
            <a:solidFill>
              <a:schemeClr val="accent2"/>
            </a:solidFill>
            <a:tailEnd type="ova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3F19BFA5-D0CA-4CF0-8499-504D956B6563}"/>
              </a:ext>
            </a:extLst>
          </p:cNvPr>
          <p:cNvSpPr/>
          <p:nvPr/>
        </p:nvSpPr>
        <p:spPr>
          <a:xfrm>
            <a:off x="1076604" y="2886560"/>
            <a:ext cx="1371600" cy="492443"/>
          </a:xfrm>
          <a:prstGeom prst="rect">
            <a:avLst/>
          </a:prstGeom>
        </p:spPr>
        <p:txBody>
          <a:bodyPr wrap="square" lIns="0" tIns="0" rIns="0" bIns="0">
            <a:spAutoFit/>
          </a:bodyPr>
          <a:lstStyle/>
          <a:p>
            <a:pPr algn="ctr"/>
            <a:r>
              <a:rPr lang="en-US" sz="1600" b="1" dirty="0">
                <a:solidFill>
                  <a:schemeClr val="bg1"/>
                </a:solidFill>
              </a:rPr>
              <a:t>MARKET ANALYSIS</a:t>
            </a:r>
          </a:p>
        </p:txBody>
      </p:sp>
      <p:sp>
        <p:nvSpPr>
          <p:cNvPr id="47" name="Rectangle 46">
            <a:extLst>
              <a:ext uri="{FF2B5EF4-FFF2-40B4-BE49-F238E27FC236}">
                <a16:creationId xmlns:a16="http://schemas.microsoft.com/office/drawing/2014/main" id="{1751D31D-3535-411D-8BAC-95CCC90AB185}"/>
              </a:ext>
            </a:extLst>
          </p:cNvPr>
          <p:cNvSpPr/>
          <p:nvPr/>
        </p:nvSpPr>
        <p:spPr>
          <a:xfrm>
            <a:off x="3243403" y="2886560"/>
            <a:ext cx="1371600" cy="492443"/>
          </a:xfrm>
          <a:prstGeom prst="rect">
            <a:avLst/>
          </a:prstGeom>
        </p:spPr>
        <p:txBody>
          <a:bodyPr wrap="square" lIns="0" tIns="0" rIns="0" bIns="0">
            <a:spAutoFit/>
          </a:bodyPr>
          <a:lstStyle/>
          <a:p>
            <a:pPr algn="ctr"/>
            <a:r>
              <a:rPr lang="en-US" sz="1600" b="1" dirty="0">
                <a:solidFill>
                  <a:schemeClr val="bg1"/>
                </a:solidFill>
              </a:rPr>
              <a:t>TECHNICAL ANALYSIS</a:t>
            </a:r>
          </a:p>
        </p:txBody>
      </p:sp>
      <p:sp>
        <p:nvSpPr>
          <p:cNvPr id="48" name="Rectangle 47">
            <a:extLst>
              <a:ext uri="{FF2B5EF4-FFF2-40B4-BE49-F238E27FC236}">
                <a16:creationId xmlns:a16="http://schemas.microsoft.com/office/drawing/2014/main" id="{FA4D735A-8F75-4E2A-8F1A-CC303B0718BA}"/>
              </a:ext>
            </a:extLst>
          </p:cNvPr>
          <p:cNvSpPr/>
          <p:nvPr/>
        </p:nvSpPr>
        <p:spPr>
          <a:xfrm>
            <a:off x="5410201" y="2886560"/>
            <a:ext cx="1371600" cy="492443"/>
          </a:xfrm>
          <a:prstGeom prst="rect">
            <a:avLst/>
          </a:prstGeom>
        </p:spPr>
        <p:txBody>
          <a:bodyPr wrap="square" lIns="0" tIns="0" rIns="0" bIns="0">
            <a:spAutoFit/>
          </a:bodyPr>
          <a:lstStyle/>
          <a:p>
            <a:pPr algn="ctr"/>
            <a:r>
              <a:rPr lang="en-US" sz="1600" b="1" dirty="0">
                <a:solidFill>
                  <a:schemeClr val="bg1"/>
                </a:solidFill>
              </a:rPr>
              <a:t>FINANCIAL ANALYSIS</a:t>
            </a:r>
          </a:p>
        </p:txBody>
      </p:sp>
      <p:sp>
        <p:nvSpPr>
          <p:cNvPr id="49" name="Rectangle 48">
            <a:extLst>
              <a:ext uri="{FF2B5EF4-FFF2-40B4-BE49-F238E27FC236}">
                <a16:creationId xmlns:a16="http://schemas.microsoft.com/office/drawing/2014/main" id="{54AB9282-0505-49EB-AABF-998083225E3A}"/>
              </a:ext>
            </a:extLst>
          </p:cNvPr>
          <p:cNvSpPr/>
          <p:nvPr/>
        </p:nvSpPr>
        <p:spPr>
          <a:xfrm>
            <a:off x="7577000" y="2886560"/>
            <a:ext cx="1371600" cy="492443"/>
          </a:xfrm>
          <a:prstGeom prst="rect">
            <a:avLst/>
          </a:prstGeom>
        </p:spPr>
        <p:txBody>
          <a:bodyPr wrap="square" lIns="0" tIns="0" rIns="0" bIns="0">
            <a:spAutoFit/>
          </a:bodyPr>
          <a:lstStyle/>
          <a:p>
            <a:pPr algn="ctr"/>
            <a:r>
              <a:rPr lang="en-US" sz="1600" b="1" dirty="0">
                <a:solidFill>
                  <a:schemeClr val="bg1"/>
                </a:solidFill>
              </a:rPr>
              <a:t>ECONOMIC ANALYSIS</a:t>
            </a:r>
          </a:p>
        </p:txBody>
      </p:sp>
      <p:sp>
        <p:nvSpPr>
          <p:cNvPr id="50" name="Rectangle 49">
            <a:extLst>
              <a:ext uri="{FF2B5EF4-FFF2-40B4-BE49-F238E27FC236}">
                <a16:creationId xmlns:a16="http://schemas.microsoft.com/office/drawing/2014/main" id="{D668C4B5-BCEC-465A-ADA5-6A054B15F7A3}"/>
              </a:ext>
            </a:extLst>
          </p:cNvPr>
          <p:cNvSpPr/>
          <p:nvPr/>
        </p:nvSpPr>
        <p:spPr>
          <a:xfrm>
            <a:off x="9745956" y="2886560"/>
            <a:ext cx="1371600" cy="492443"/>
          </a:xfrm>
          <a:prstGeom prst="rect">
            <a:avLst/>
          </a:prstGeom>
        </p:spPr>
        <p:txBody>
          <a:bodyPr wrap="square" lIns="0" tIns="0" rIns="0" bIns="0">
            <a:spAutoFit/>
          </a:bodyPr>
          <a:lstStyle/>
          <a:p>
            <a:pPr algn="ctr"/>
            <a:r>
              <a:rPr lang="en-US" sz="1600" b="1" dirty="0">
                <a:solidFill>
                  <a:schemeClr val="bg1"/>
                </a:solidFill>
              </a:rPr>
              <a:t>ECOLOGICAL ANALYSIS</a:t>
            </a:r>
          </a:p>
        </p:txBody>
      </p:sp>
      <p:sp>
        <p:nvSpPr>
          <p:cNvPr id="51" name="Rectangle 50">
            <a:extLst>
              <a:ext uri="{FF2B5EF4-FFF2-40B4-BE49-F238E27FC236}">
                <a16:creationId xmlns:a16="http://schemas.microsoft.com/office/drawing/2014/main" id="{8AA18108-5B8B-4147-84A7-D30A16BEC4EA}"/>
              </a:ext>
            </a:extLst>
          </p:cNvPr>
          <p:cNvSpPr/>
          <p:nvPr/>
        </p:nvSpPr>
        <p:spPr>
          <a:xfrm>
            <a:off x="886383" y="3653603"/>
            <a:ext cx="1752042" cy="1441677"/>
          </a:xfrm>
          <a:prstGeom prst="rect">
            <a:avLst/>
          </a:prstGeom>
        </p:spPr>
        <p:txBody>
          <a:bodyPr wrap="square" lIns="0" tIns="0" rIns="0" bIns="0" anchor="t">
            <a:spAutoFit/>
          </a:bodyPr>
          <a:lstStyle/>
          <a:p>
            <a:pPr algn="ctr">
              <a:lnSpc>
                <a:spcPts val="1900"/>
              </a:lnSpc>
            </a:pPr>
            <a:r>
              <a:rPr lang="en-US" sz="1400" dirty="0">
                <a:solidFill>
                  <a:schemeClr val="bg1"/>
                </a:solidFill>
                <a:cs typeface="Segoe UI" panose="020B0502040204020203" pitchFamily="34" charset="0"/>
              </a:rPr>
              <a:t>Lorem ipsum dolor sit amet, consectetur adipiscing elit, sed do eiusmod tempor incididunt ut labore et dolore magna aliqua. </a:t>
            </a:r>
          </a:p>
        </p:txBody>
      </p:sp>
      <p:sp>
        <p:nvSpPr>
          <p:cNvPr id="52" name="Rectangle 51">
            <a:extLst>
              <a:ext uri="{FF2B5EF4-FFF2-40B4-BE49-F238E27FC236}">
                <a16:creationId xmlns:a16="http://schemas.microsoft.com/office/drawing/2014/main" id="{A8534162-B6E2-4579-9DAD-AD8DE07459BC}"/>
              </a:ext>
            </a:extLst>
          </p:cNvPr>
          <p:cNvSpPr/>
          <p:nvPr/>
        </p:nvSpPr>
        <p:spPr>
          <a:xfrm>
            <a:off x="3053182" y="3653603"/>
            <a:ext cx="1752042" cy="1441677"/>
          </a:xfrm>
          <a:prstGeom prst="rect">
            <a:avLst/>
          </a:prstGeom>
        </p:spPr>
        <p:txBody>
          <a:bodyPr wrap="square" lIns="0" tIns="0" rIns="0" bIns="0" anchor="t">
            <a:spAutoFit/>
          </a:bodyPr>
          <a:lstStyle/>
          <a:p>
            <a:pPr algn="ctr">
              <a:lnSpc>
                <a:spcPts val="1900"/>
              </a:lnSpc>
            </a:pPr>
            <a:r>
              <a:rPr lang="en-US" sz="1400" dirty="0">
                <a:solidFill>
                  <a:schemeClr val="bg1"/>
                </a:solidFill>
                <a:cs typeface="Segoe UI" panose="020B0502040204020203" pitchFamily="34" charset="0"/>
              </a:rPr>
              <a:t>Lorem ipsum dolor sit amet, consectetur adipiscing elit, sed do eiusmod tempor incididunt ut labore et dolore magna aliqua. </a:t>
            </a:r>
          </a:p>
        </p:txBody>
      </p:sp>
      <p:sp>
        <p:nvSpPr>
          <p:cNvPr id="53" name="Rectangle 52">
            <a:extLst>
              <a:ext uri="{FF2B5EF4-FFF2-40B4-BE49-F238E27FC236}">
                <a16:creationId xmlns:a16="http://schemas.microsoft.com/office/drawing/2014/main" id="{E1535E1C-6EBC-45D8-BCE1-D5B947A61FB6}"/>
              </a:ext>
            </a:extLst>
          </p:cNvPr>
          <p:cNvSpPr/>
          <p:nvPr/>
        </p:nvSpPr>
        <p:spPr>
          <a:xfrm>
            <a:off x="5219979" y="3653603"/>
            <a:ext cx="1752042" cy="1441677"/>
          </a:xfrm>
          <a:prstGeom prst="rect">
            <a:avLst/>
          </a:prstGeom>
        </p:spPr>
        <p:txBody>
          <a:bodyPr wrap="square" lIns="0" tIns="0" rIns="0" bIns="0" anchor="t">
            <a:spAutoFit/>
          </a:bodyPr>
          <a:lstStyle/>
          <a:p>
            <a:pPr algn="ctr">
              <a:lnSpc>
                <a:spcPts val="1900"/>
              </a:lnSpc>
            </a:pPr>
            <a:r>
              <a:rPr lang="en-US" sz="1400" dirty="0">
                <a:solidFill>
                  <a:schemeClr val="bg1"/>
                </a:solidFill>
                <a:cs typeface="Segoe UI" panose="020B0502040204020203" pitchFamily="34" charset="0"/>
              </a:rPr>
              <a:t>Lorem ipsum dolor sit amet, consectetur adipiscing elit, sed do eiusmod tempor incididunt ut labore et dolore magna aliqua. </a:t>
            </a:r>
          </a:p>
        </p:txBody>
      </p:sp>
      <p:sp>
        <p:nvSpPr>
          <p:cNvPr id="54" name="Rectangle 53">
            <a:extLst>
              <a:ext uri="{FF2B5EF4-FFF2-40B4-BE49-F238E27FC236}">
                <a16:creationId xmlns:a16="http://schemas.microsoft.com/office/drawing/2014/main" id="{28FF18A5-7B4E-4493-B38D-E732E033F82F}"/>
              </a:ext>
            </a:extLst>
          </p:cNvPr>
          <p:cNvSpPr/>
          <p:nvPr/>
        </p:nvSpPr>
        <p:spPr>
          <a:xfrm>
            <a:off x="7386779" y="3653603"/>
            <a:ext cx="1752042" cy="1441677"/>
          </a:xfrm>
          <a:prstGeom prst="rect">
            <a:avLst/>
          </a:prstGeom>
        </p:spPr>
        <p:txBody>
          <a:bodyPr wrap="square" lIns="0" tIns="0" rIns="0" bIns="0" anchor="t">
            <a:spAutoFit/>
          </a:bodyPr>
          <a:lstStyle/>
          <a:p>
            <a:pPr algn="ctr">
              <a:lnSpc>
                <a:spcPts val="1900"/>
              </a:lnSpc>
            </a:pPr>
            <a:r>
              <a:rPr lang="en-US" sz="1400" dirty="0">
                <a:solidFill>
                  <a:schemeClr val="bg1"/>
                </a:solidFill>
                <a:cs typeface="Segoe UI" panose="020B0502040204020203" pitchFamily="34" charset="0"/>
              </a:rPr>
              <a:t>Lorem ipsum dolor sit amet, consectetur adipiscing elit, sed do eiusmod tempor incididunt ut labore et dolore magna aliqua. </a:t>
            </a:r>
          </a:p>
        </p:txBody>
      </p:sp>
      <p:sp>
        <p:nvSpPr>
          <p:cNvPr id="55" name="Rectangle 54">
            <a:extLst>
              <a:ext uri="{FF2B5EF4-FFF2-40B4-BE49-F238E27FC236}">
                <a16:creationId xmlns:a16="http://schemas.microsoft.com/office/drawing/2014/main" id="{5BCD242F-9A97-473E-8E17-3F6C3C75CE68}"/>
              </a:ext>
            </a:extLst>
          </p:cNvPr>
          <p:cNvSpPr/>
          <p:nvPr/>
        </p:nvSpPr>
        <p:spPr>
          <a:xfrm>
            <a:off x="9555735" y="3653603"/>
            <a:ext cx="1752042" cy="1441677"/>
          </a:xfrm>
          <a:prstGeom prst="rect">
            <a:avLst/>
          </a:prstGeom>
        </p:spPr>
        <p:txBody>
          <a:bodyPr wrap="square" lIns="0" tIns="0" rIns="0" bIns="0" anchor="t">
            <a:spAutoFit/>
          </a:bodyPr>
          <a:lstStyle/>
          <a:p>
            <a:pPr algn="ctr">
              <a:lnSpc>
                <a:spcPts val="1900"/>
              </a:lnSpc>
            </a:pPr>
            <a:r>
              <a:rPr lang="en-US" sz="1400" dirty="0">
                <a:solidFill>
                  <a:schemeClr val="bg1"/>
                </a:solidFill>
                <a:cs typeface="Segoe UI" panose="020B0502040204020203" pitchFamily="34" charset="0"/>
              </a:rPr>
              <a:t>Lorem ipsum dolor sit amet, consectetur adipiscing elit, sed do eiusmod tempor incididunt ut labore et dolore magna aliqua. </a:t>
            </a:r>
          </a:p>
        </p:txBody>
      </p:sp>
      <p:sp>
        <p:nvSpPr>
          <p:cNvPr id="56" name="Freeform 4197" descr="Icon of shopping cart.">
            <a:extLst>
              <a:ext uri="{FF2B5EF4-FFF2-40B4-BE49-F238E27FC236}">
                <a16:creationId xmlns:a16="http://schemas.microsoft.com/office/drawing/2014/main" id="{DEC447B3-FDD1-438D-A671-84CC56DF3DFC}"/>
              </a:ext>
            </a:extLst>
          </p:cNvPr>
          <p:cNvSpPr>
            <a:spLocks noEditPoints="1"/>
          </p:cNvSpPr>
          <p:nvPr/>
        </p:nvSpPr>
        <p:spPr bwMode="auto">
          <a:xfrm>
            <a:off x="1572237" y="2313021"/>
            <a:ext cx="380334" cy="348640"/>
          </a:xfrm>
          <a:custGeom>
            <a:avLst/>
            <a:gdLst>
              <a:gd name="T0" fmla="*/ 540 w 901"/>
              <a:gd name="T1" fmla="*/ 161 h 826"/>
              <a:gd name="T2" fmla="*/ 360 w 901"/>
              <a:gd name="T3" fmla="*/ 255 h 826"/>
              <a:gd name="T4" fmla="*/ 360 w 901"/>
              <a:gd name="T5" fmla="*/ 255 h 826"/>
              <a:gd name="T6" fmla="*/ 201 w 901"/>
              <a:gd name="T7" fmla="*/ 255 h 826"/>
              <a:gd name="T8" fmla="*/ 749 w 901"/>
              <a:gd name="T9" fmla="*/ 46 h 826"/>
              <a:gd name="T10" fmla="*/ 692 w 901"/>
              <a:gd name="T11" fmla="*/ 248 h 826"/>
              <a:gd name="T12" fmla="*/ 568 w 901"/>
              <a:gd name="T13" fmla="*/ 103 h 826"/>
              <a:gd name="T14" fmla="*/ 556 w 901"/>
              <a:gd name="T15" fmla="*/ 104 h 826"/>
              <a:gd name="T16" fmla="*/ 341 w 901"/>
              <a:gd name="T17" fmla="*/ 135 h 826"/>
              <a:gd name="T18" fmla="*/ 333 w 901"/>
              <a:gd name="T19" fmla="*/ 141 h 826"/>
              <a:gd name="T20" fmla="*/ 330 w 901"/>
              <a:gd name="T21" fmla="*/ 255 h 826"/>
              <a:gd name="T22" fmla="*/ 120 w 901"/>
              <a:gd name="T23" fmla="*/ 4 h 826"/>
              <a:gd name="T24" fmla="*/ 109 w 901"/>
              <a:gd name="T25" fmla="*/ 0 h 826"/>
              <a:gd name="T26" fmla="*/ 5 w 901"/>
              <a:gd name="T27" fmla="*/ 48 h 826"/>
              <a:gd name="T28" fmla="*/ 0 w 901"/>
              <a:gd name="T29" fmla="*/ 58 h 826"/>
              <a:gd name="T30" fmla="*/ 82 w 901"/>
              <a:gd name="T31" fmla="*/ 255 h 826"/>
              <a:gd name="T32" fmla="*/ 5 w 901"/>
              <a:gd name="T33" fmla="*/ 259 h 826"/>
              <a:gd name="T34" fmla="*/ 0 w 901"/>
              <a:gd name="T35" fmla="*/ 271 h 826"/>
              <a:gd name="T36" fmla="*/ 120 w 901"/>
              <a:gd name="T37" fmla="*/ 643 h 826"/>
              <a:gd name="T38" fmla="*/ 589 w 901"/>
              <a:gd name="T39" fmla="*/ 676 h 826"/>
              <a:gd name="T40" fmla="*/ 157 w 901"/>
              <a:gd name="T41" fmla="*/ 679 h 826"/>
              <a:gd name="T42" fmla="*/ 131 w 901"/>
              <a:gd name="T43" fmla="*/ 693 h 826"/>
              <a:gd name="T44" fmla="*/ 113 w 901"/>
              <a:gd name="T45" fmla="*/ 716 h 826"/>
              <a:gd name="T46" fmla="*/ 105 w 901"/>
              <a:gd name="T47" fmla="*/ 744 h 826"/>
              <a:gd name="T48" fmla="*/ 108 w 901"/>
              <a:gd name="T49" fmla="*/ 774 h 826"/>
              <a:gd name="T50" fmla="*/ 122 w 901"/>
              <a:gd name="T51" fmla="*/ 798 h 826"/>
              <a:gd name="T52" fmla="*/ 144 w 901"/>
              <a:gd name="T53" fmla="*/ 818 h 826"/>
              <a:gd name="T54" fmla="*/ 172 w 901"/>
              <a:gd name="T55" fmla="*/ 826 h 826"/>
              <a:gd name="T56" fmla="*/ 202 w 901"/>
              <a:gd name="T57" fmla="*/ 823 h 826"/>
              <a:gd name="T58" fmla="*/ 228 w 901"/>
              <a:gd name="T59" fmla="*/ 809 h 826"/>
              <a:gd name="T60" fmla="*/ 246 w 901"/>
              <a:gd name="T61" fmla="*/ 787 h 826"/>
              <a:gd name="T62" fmla="*/ 255 w 901"/>
              <a:gd name="T63" fmla="*/ 759 h 826"/>
              <a:gd name="T64" fmla="*/ 246 w 901"/>
              <a:gd name="T65" fmla="*/ 716 h 826"/>
              <a:gd name="T66" fmla="*/ 514 w 901"/>
              <a:gd name="T67" fmla="*/ 727 h 826"/>
              <a:gd name="T68" fmla="*/ 512 w 901"/>
              <a:gd name="T69" fmla="*/ 766 h 826"/>
              <a:gd name="T70" fmla="*/ 523 w 901"/>
              <a:gd name="T71" fmla="*/ 793 h 826"/>
              <a:gd name="T72" fmla="*/ 543 w 901"/>
              <a:gd name="T73" fmla="*/ 813 h 826"/>
              <a:gd name="T74" fmla="*/ 570 w 901"/>
              <a:gd name="T75" fmla="*/ 825 h 826"/>
              <a:gd name="T76" fmla="*/ 601 w 901"/>
              <a:gd name="T77" fmla="*/ 825 h 826"/>
              <a:gd name="T78" fmla="*/ 628 w 901"/>
              <a:gd name="T79" fmla="*/ 813 h 826"/>
              <a:gd name="T80" fmla="*/ 648 w 901"/>
              <a:gd name="T81" fmla="*/ 793 h 826"/>
              <a:gd name="T82" fmla="*/ 659 w 901"/>
              <a:gd name="T83" fmla="*/ 766 h 826"/>
              <a:gd name="T84" fmla="*/ 658 w 901"/>
              <a:gd name="T85" fmla="*/ 730 h 826"/>
              <a:gd name="T86" fmla="*/ 635 w 901"/>
              <a:gd name="T87" fmla="*/ 695 h 826"/>
              <a:gd name="T88" fmla="*/ 630 w 901"/>
              <a:gd name="T89" fmla="*/ 635 h 826"/>
              <a:gd name="T90" fmla="*/ 886 w 901"/>
              <a:gd name="T91" fmla="*/ 75 h 826"/>
              <a:gd name="T92" fmla="*/ 897 w 901"/>
              <a:gd name="T93" fmla="*/ 70 h 826"/>
              <a:gd name="T94" fmla="*/ 901 w 901"/>
              <a:gd name="T95" fmla="*/ 60 h 826"/>
              <a:gd name="T96" fmla="*/ 897 w 901"/>
              <a:gd name="T97" fmla="*/ 49 h 826"/>
              <a:gd name="T98" fmla="*/ 886 w 901"/>
              <a:gd name="T99" fmla="*/ 45 h 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01" h="826">
                <a:moveTo>
                  <a:pt x="442" y="255"/>
                </a:moveTo>
                <a:lnTo>
                  <a:pt x="540" y="161"/>
                </a:lnTo>
                <a:lnTo>
                  <a:pt x="540" y="161"/>
                </a:lnTo>
                <a:lnTo>
                  <a:pt x="540" y="161"/>
                </a:lnTo>
                <a:lnTo>
                  <a:pt x="562" y="139"/>
                </a:lnTo>
                <a:lnTo>
                  <a:pt x="659" y="255"/>
                </a:lnTo>
                <a:lnTo>
                  <a:pt x="442" y="255"/>
                </a:lnTo>
                <a:close/>
                <a:moveTo>
                  <a:pt x="360" y="255"/>
                </a:moveTo>
                <a:lnTo>
                  <a:pt x="360" y="165"/>
                </a:lnTo>
                <a:lnTo>
                  <a:pt x="493" y="165"/>
                </a:lnTo>
                <a:lnTo>
                  <a:pt x="399" y="255"/>
                </a:lnTo>
                <a:lnTo>
                  <a:pt x="360" y="255"/>
                </a:lnTo>
                <a:close/>
                <a:moveTo>
                  <a:pt x="114" y="255"/>
                </a:moveTo>
                <a:lnTo>
                  <a:pt x="34" y="67"/>
                </a:lnTo>
                <a:lnTo>
                  <a:pt x="101" y="35"/>
                </a:lnTo>
                <a:lnTo>
                  <a:pt x="201" y="255"/>
                </a:lnTo>
                <a:lnTo>
                  <a:pt x="114" y="255"/>
                </a:lnTo>
                <a:close/>
                <a:moveTo>
                  <a:pt x="886" y="45"/>
                </a:moveTo>
                <a:lnTo>
                  <a:pt x="753" y="45"/>
                </a:lnTo>
                <a:lnTo>
                  <a:pt x="749" y="46"/>
                </a:lnTo>
                <a:lnTo>
                  <a:pt x="745" y="48"/>
                </a:lnTo>
                <a:lnTo>
                  <a:pt x="740" y="51"/>
                </a:lnTo>
                <a:lnTo>
                  <a:pt x="739" y="57"/>
                </a:lnTo>
                <a:lnTo>
                  <a:pt x="692" y="248"/>
                </a:lnTo>
                <a:lnTo>
                  <a:pt x="575" y="107"/>
                </a:lnTo>
                <a:lnTo>
                  <a:pt x="573" y="105"/>
                </a:lnTo>
                <a:lnTo>
                  <a:pt x="571" y="104"/>
                </a:lnTo>
                <a:lnTo>
                  <a:pt x="568" y="103"/>
                </a:lnTo>
                <a:lnTo>
                  <a:pt x="564" y="102"/>
                </a:lnTo>
                <a:lnTo>
                  <a:pt x="561" y="102"/>
                </a:lnTo>
                <a:lnTo>
                  <a:pt x="559" y="103"/>
                </a:lnTo>
                <a:lnTo>
                  <a:pt x="556" y="104"/>
                </a:lnTo>
                <a:lnTo>
                  <a:pt x="554" y="106"/>
                </a:lnTo>
                <a:lnTo>
                  <a:pt x="524" y="135"/>
                </a:lnTo>
                <a:lnTo>
                  <a:pt x="345" y="135"/>
                </a:lnTo>
                <a:lnTo>
                  <a:pt x="341" y="135"/>
                </a:lnTo>
                <a:lnTo>
                  <a:pt x="339" y="136"/>
                </a:lnTo>
                <a:lnTo>
                  <a:pt x="336" y="138"/>
                </a:lnTo>
                <a:lnTo>
                  <a:pt x="334" y="139"/>
                </a:lnTo>
                <a:lnTo>
                  <a:pt x="333" y="141"/>
                </a:lnTo>
                <a:lnTo>
                  <a:pt x="331" y="144"/>
                </a:lnTo>
                <a:lnTo>
                  <a:pt x="331" y="147"/>
                </a:lnTo>
                <a:lnTo>
                  <a:pt x="330" y="150"/>
                </a:lnTo>
                <a:lnTo>
                  <a:pt x="330" y="255"/>
                </a:lnTo>
                <a:lnTo>
                  <a:pt x="234" y="255"/>
                </a:lnTo>
                <a:lnTo>
                  <a:pt x="123" y="8"/>
                </a:lnTo>
                <a:lnTo>
                  <a:pt x="122" y="6"/>
                </a:lnTo>
                <a:lnTo>
                  <a:pt x="120" y="4"/>
                </a:lnTo>
                <a:lnTo>
                  <a:pt x="117" y="2"/>
                </a:lnTo>
                <a:lnTo>
                  <a:pt x="114" y="1"/>
                </a:lnTo>
                <a:lnTo>
                  <a:pt x="111" y="0"/>
                </a:lnTo>
                <a:lnTo>
                  <a:pt x="109" y="0"/>
                </a:lnTo>
                <a:lnTo>
                  <a:pt x="106" y="0"/>
                </a:lnTo>
                <a:lnTo>
                  <a:pt x="102" y="1"/>
                </a:lnTo>
                <a:lnTo>
                  <a:pt x="8" y="46"/>
                </a:lnTo>
                <a:lnTo>
                  <a:pt x="5" y="48"/>
                </a:lnTo>
                <a:lnTo>
                  <a:pt x="3" y="50"/>
                </a:lnTo>
                <a:lnTo>
                  <a:pt x="2" y="52"/>
                </a:lnTo>
                <a:lnTo>
                  <a:pt x="1" y="54"/>
                </a:lnTo>
                <a:lnTo>
                  <a:pt x="0" y="58"/>
                </a:lnTo>
                <a:lnTo>
                  <a:pt x="0" y="60"/>
                </a:lnTo>
                <a:lnTo>
                  <a:pt x="0" y="63"/>
                </a:lnTo>
                <a:lnTo>
                  <a:pt x="1" y="66"/>
                </a:lnTo>
                <a:lnTo>
                  <a:pt x="82" y="255"/>
                </a:lnTo>
                <a:lnTo>
                  <a:pt x="15" y="255"/>
                </a:lnTo>
                <a:lnTo>
                  <a:pt x="11" y="256"/>
                </a:lnTo>
                <a:lnTo>
                  <a:pt x="7" y="257"/>
                </a:lnTo>
                <a:lnTo>
                  <a:pt x="5" y="259"/>
                </a:lnTo>
                <a:lnTo>
                  <a:pt x="2" y="261"/>
                </a:lnTo>
                <a:lnTo>
                  <a:pt x="1" y="265"/>
                </a:lnTo>
                <a:lnTo>
                  <a:pt x="0" y="268"/>
                </a:lnTo>
                <a:lnTo>
                  <a:pt x="0" y="271"/>
                </a:lnTo>
                <a:lnTo>
                  <a:pt x="1" y="275"/>
                </a:lnTo>
                <a:lnTo>
                  <a:pt x="114" y="635"/>
                </a:lnTo>
                <a:lnTo>
                  <a:pt x="116" y="640"/>
                </a:lnTo>
                <a:lnTo>
                  <a:pt x="120" y="643"/>
                </a:lnTo>
                <a:lnTo>
                  <a:pt x="123" y="645"/>
                </a:lnTo>
                <a:lnTo>
                  <a:pt x="128" y="646"/>
                </a:lnTo>
                <a:lnTo>
                  <a:pt x="596" y="646"/>
                </a:lnTo>
                <a:lnTo>
                  <a:pt x="589" y="676"/>
                </a:lnTo>
                <a:lnTo>
                  <a:pt x="180" y="676"/>
                </a:lnTo>
                <a:lnTo>
                  <a:pt x="172" y="676"/>
                </a:lnTo>
                <a:lnTo>
                  <a:pt x="165" y="677"/>
                </a:lnTo>
                <a:lnTo>
                  <a:pt x="157" y="679"/>
                </a:lnTo>
                <a:lnTo>
                  <a:pt x="151" y="682"/>
                </a:lnTo>
                <a:lnTo>
                  <a:pt x="144" y="685"/>
                </a:lnTo>
                <a:lnTo>
                  <a:pt x="138" y="689"/>
                </a:lnTo>
                <a:lnTo>
                  <a:pt x="131" y="693"/>
                </a:lnTo>
                <a:lnTo>
                  <a:pt x="127" y="698"/>
                </a:lnTo>
                <a:lnTo>
                  <a:pt x="122" y="703"/>
                </a:lnTo>
                <a:lnTo>
                  <a:pt x="117" y="709"/>
                </a:lnTo>
                <a:lnTo>
                  <a:pt x="113" y="716"/>
                </a:lnTo>
                <a:lnTo>
                  <a:pt x="110" y="722"/>
                </a:lnTo>
                <a:lnTo>
                  <a:pt x="108" y="729"/>
                </a:lnTo>
                <a:lnTo>
                  <a:pt x="106" y="736"/>
                </a:lnTo>
                <a:lnTo>
                  <a:pt x="105" y="744"/>
                </a:lnTo>
                <a:lnTo>
                  <a:pt x="105" y="751"/>
                </a:lnTo>
                <a:lnTo>
                  <a:pt x="105" y="759"/>
                </a:lnTo>
                <a:lnTo>
                  <a:pt x="106" y="766"/>
                </a:lnTo>
                <a:lnTo>
                  <a:pt x="108" y="774"/>
                </a:lnTo>
                <a:lnTo>
                  <a:pt x="110" y="780"/>
                </a:lnTo>
                <a:lnTo>
                  <a:pt x="113" y="787"/>
                </a:lnTo>
                <a:lnTo>
                  <a:pt x="117" y="793"/>
                </a:lnTo>
                <a:lnTo>
                  <a:pt x="122" y="798"/>
                </a:lnTo>
                <a:lnTo>
                  <a:pt x="127" y="804"/>
                </a:lnTo>
                <a:lnTo>
                  <a:pt x="131" y="809"/>
                </a:lnTo>
                <a:lnTo>
                  <a:pt x="138" y="813"/>
                </a:lnTo>
                <a:lnTo>
                  <a:pt x="144" y="818"/>
                </a:lnTo>
                <a:lnTo>
                  <a:pt x="151" y="821"/>
                </a:lnTo>
                <a:lnTo>
                  <a:pt x="157" y="823"/>
                </a:lnTo>
                <a:lnTo>
                  <a:pt x="165" y="825"/>
                </a:lnTo>
                <a:lnTo>
                  <a:pt x="172" y="826"/>
                </a:lnTo>
                <a:lnTo>
                  <a:pt x="180" y="826"/>
                </a:lnTo>
                <a:lnTo>
                  <a:pt x="187" y="826"/>
                </a:lnTo>
                <a:lnTo>
                  <a:pt x="195" y="825"/>
                </a:lnTo>
                <a:lnTo>
                  <a:pt x="202" y="823"/>
                </a:lnTo>
                <a:lnTo>
                  <a:pt x="209" y="821"/>
                </a:lnTo>
                <a:lnTo>
                  <a:pt x="215" y="818"/>
                </a:lnTo>
                <a:lnTo>
                  <a:pt x="221" y="813"/>
                </a:lnTo>
                <a:lnTo>
                  <a:pt x="228" y="809"/>
                </a:lnTo>
                <a:lnTo>
                  <a:pt x="233" y="804"/>
                </a:lnTo>
                <a:lnTo>
                  <a:pt x="238" y="798"/>
                </a:lnTo>
                <a:lnTo>
                  <a:pt x="242" y="793"/>
                </a:lnTo>
                <a:lnTo>
                  <a:pt x="246" y="787"/>
                </a:lnTo>
                <a:lnTo>
                  <a:pt x="249" y="780"/>
                </a:lnTo>
                <a:lnTo>
                  <a:pt x="251" y="774"/>
                </a:lnTo>
                <a:lnTo>
                  <a:pt x="254" y="766"/>
                </a:lnTo>
                <a:lnTo>
                  <a:pt x="255" y="759"/>
                </a:lnTo>
                <a:lnTo>
                  <a:pt x="255" y="751"/>
                </a:lnTo>
                <a:lnTo>
                  <a:pt x="254" y="738"/>
                </a:lnTo>
                <a:lnTo>
                  <a:pt x="250" y="727"/>
                </a:lnTo>
                <a:lnTo>
                  <a:pt x="246" y="716"/>
                </a:lnTo>
                <a:lnTo>
                  <a:pt x="240" y="706"/>
                </a:lnTo>
                <a:lnTo>
                  <a:pt x="526" y="706"/>
                </a:lnTo>
                <a:lnTo>
                  <a:pt x="519" y="716"/>
                </a:lnTo>
                <a:lnTo>
                  <a:pt x="514" y="727"/>
                </a:lnTo>
                <a:lnTo>
                  <a:pt x="511" y="738"/>
                </a:lnTo>
                <a:lnTo>
                  <a:pt x="510" y="751"/>
                </a:lnTo>
                <a:lnTo>
                  <a:pt x="511" y="759"/>
                </a:lnTo>
                <a:lnTo>
                  <a:pt x="512" y="766"/>
                </a:lnTo>
                <a:lnTo>
                  <a:pt x="514" y="774"/>
                </a:lnTo>
                <a:lnTo>
                  <a:pt x="516" y="780"/>
                </a:lnTo>
                <a:lnTo>
                  <a:pt x="519" y="787"/>
                </a:lnTo>
                <a:lnTo>
                  <a:pt x="523" y="793"/>
                </a:lnTo>
                <a:lnTo>
                  <a:pt x="528" y="798"/>
                </a:lnTo>
                <a:lnTo>
                  <a:pt x="532" y="804"/>
                </a:lnTo>
                <a:lnTo>
                  <a:pt x="538" y="809"/>
                </a:lnTo>
                <a:lnTo>
                  <a:pt x="543" y="813"/>
                </a:lnTo>
                <a:lnTo>
                  <a:pt x="549" y="818"/>
                </a:lnTo>
                <a:lnTo>
                  <a:pt x="556" y="821"/>
                </a:lnTo>
                <a:lnTo>
                  <a:pt x="563" y="823"/>
                </a:lnTo>
                <a:lnTo>
                  <a:pt x="570" y="825"/>
                </a:lnTo>
                <a:lnTo>
                  <a:pt x="577" y="826"/>
                </a:lnTo>
                <a:lnTo>
                  <a:pt x="586" y="826"/>
                </a:lnTo>
                <a:lnTo>
                  <a:pt x="593" y="826"/>
                </a:lnTo>
                <a:lnTo>
                  <a:pt x="601" y="825"/>
                </a:lnTo>
                <a:lnTo>
                  <a:pt x="607" y="823"/>
                </a:lnTo>
                <a:lnTo>
                  <a:pt x="615" y="821"/>
                </a:lnTo>
                <a:lnTo>
                  <a:pt x="621" y="818"/>
                </a:lnTo>
                <a:lnTo>
                  <a:pt x="628" y="813"/>
                </a:lnTo>
                <a:lnTo>
                  <a:pt x="633" y="809"/>
                </a:lnTo>
                <a:lnTo>
                  <a:pt x="638" y="804"/>
                </a:lnTo>
                <a:lnTo>
                  <a:pt x="644" y="798"/>
                </a:lnTo>
                <a:lnTo>
                  <a:pt x="648" y="793"/>
                </a:lnTo>
                <a:lnTo>
                  <a:pt x="651" y="787"/>
                </a:lnTo>
                <a:lnTo>
                  <a:pt x="654" y="780"/>
                </a:lnTo>
                <a:lnTo>
                  <a:pt x="658" y="774"/>
                </a:lnTo>
                <a:lnTo>
                  <a:pt x="659" y="766"/>
                </a:lnTo>
                <a:lnTo>
                  <a:pt x="660" y="759"/>
                </a:lnTo>
                <a:lnTo>
                  <a:pt x="661" y="751"/>
                </a:lnTo>
                <a:lnTo>
                  <a:pt x="660" y="740"/>
                </a:lnTo>
                <a:lnTo>
                  <a:pt x="658" y="730"/>
                </a:lnTo>
                <a:lnTo>
                  <a:pt x="653" y="720"/>
                </a:lnTo>
                <a:lnTo>
                  <a:pt x="649" y="710"/>
                </a:lnTo>
                <a:lnTo>
                  <a:pt x="643" y="702"/>
                </a:lnTo>
                <a:lnTo>
                  <a:pt x="635" y="695"/>
                </a:lnTo>
                <a:lnTo>
                  <a:pt x="627" y="689"/>
                </a:lnTo>
                <a:lnTo>
                  <a:pt x="618" y="684"/>
                </a:lnTo>
                <a:lnTo>
                  <a:pt x="629" y="637"/>
                </a:lnTo>
                <a:lnTo>
                  <a:pt x="630" y="635"/>
                </a:lnTo>
                <a:lnTo>
                  <a:pt x="630" y="634"/>
                </a:lnTo>
                <a:lnTo>
                  <a:pt x="717" y="274"/>
                </a:lnTo>
                <a:lnTo>
                  <a:pt x="765" y="75"/>
                </a:lnTo>
                <a:lnTo>
                  <a:pt x="886" y="75"/>
                </a:lnTo>
                <a:lnTo>
                  <a:pt x="889" y="75"/>
                </a:lnTo>
                <a:lnTo>
                  <a:pt x="891" y="74"/>
                </a:lnTo>
                <a:lnTo>
                  <a:pt x="895" y="73"/>
                </a:lnTo>
                <a:lnTo>
                  <a:pt x="897" y="70"/>
                </a:lnTo>
                <a:lnTo>
                  <a:pt x="899" y="68"/>
                </a:lnTo>
                <a:lnTo>
                  <a:pt x="900" y="66"/>
                </a:lnTo>
                <a:lnTo>
                  <a:pt x="901" y="63"/>
                </a:lnTo>
                <a:lnTo>
                  <a:pt x="901" y="60"/>
                </a:lnTo>
                <a:lnTo>
                  <a:pt x="901" y="57"/>
                </a:lnTo>
                <a:lnTo>
                  <a:pt x="900" y="54"/>
                </a:lnTo>
                <a:lnTo>
                  <a:pt x="899" y="51"/>
                </a:lnTo>
                <a:lnTo>
                  <a:pt x="897" y="49"/>
                </a:lnTo>
                <a:lnTo>
                  <a:pt x="895" y="47"/>
                </a:lnTo>
                <a:lnTo>
                  <a:pt x="891" y="46"/>
                </a:lnTo>
                <a:lnTo>
                  <a:pt x="889" y="45"/>
                </a:lnTo>
                <a:lnTo>
                  <a:pt x="886" y="4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57" name="Freeform 4344" descr="Icon of wrench. ">
            <a:extLst>
              <a:ext uri="{FF2B5EF4-FFF2-40B4-BE49-F238E27FC236}">
                <a16:creationId xmlns:a16="http://schemas.microsoft.com/office/drawing/2014/main" id="{C131659B-1A41-4821-9349-1E69BBBB560E}"/>
              </a:ext>
            </a:extLst>
          </p:cNvPr>
          <p:cNvSpPr>
            <a:spLocks/>
          </p:cNvSpPr>
          <p:nvPr/>
        </p:nvSpPr>
        <p:spPr bwMode="auto">
          <a:xfrm>
            <a:off x="3742205" y="2300343"/>
            <a:ext cx="373996" cy="373996"/>
          </a:xfrm>
          <a:custGeom>
            <a:avLst/>
            <a:gdLst>
              <a:gd name="T0" fmla="*/ 853 w 886"/>
              <a:gd name="T1" fmla="*/ 137 h 886"/>
              <a:gd name="T2" fmla="*/ 842 w 886"/>
              <a:gd name="T3" fmla="*/ 134 h 886"/>
              <a:gd name="T4" fmla="*/ 833 w 886"/>
              <a:gd name="T5" fmla="*/ 138 h 886"/>
              <a:gd name="T6" fmla="*/ 646 w 886"/>
              <a:gd name="T7" fmla="*/ 172 h 886"/>
              <a:gd name="T8" fmla="*/ 754 w 886"/>
              <a:gd name="T9" fmla="*/ 46 h 886"/>
              <a:gd name="T10" fmla="*/ 754 w 886"/>
              <a:gd name="T11" fmla="*/ 37 h 886"/>
              <a:gd name="T12" fmla="*/ 747 w 886"/>
              <a:gd name="T13" fmla="*/ 29 h 886"/>
              <a:gd name="T14" fmla="*/ 704 w 886"/>
              <a:gd name="T15" fmla="*/ 12 h 886"/>
              <a:gd name="T16" fmla="*/ 659 w 886"/>
              <a:gd name="T17" fmla="*/ 2 h 886"/>
              <a:gd name="T18" fmla="*/ 615 w 886"/>
              <a:gd name="T19" fmla="*/ 0 h 886"/>
              <a:gd name="T20" fmla="*/ 577 w 886"/>
              <a:gd name="T21" fmla="*/ 6 h 886"/>
              <a:gd name="T22" fmla="*/ 539 w 886"/>
              <a:gd name="T23" fmla="*/ 15 h 886"/>
              <a:gd name="T24" fmla="*/ 505 w 886"/>
              <a:gd name="T25" fmla="*/ 31 h 886"/>
              <a:gd name="T26" fmla="*/ 473 w 886"/>
              <a:gd name="T27" fmla="*/ 52 h 886"/>
              <a:gd name="T28" fmla="*/ 443 w 886"/>
              <a:gd name="T29" fmla="*/ 76 h 886"/>
              <a:gd name="T30" fmla="*/ 405 w 886"/>
              <a:gd name="T31" fmla="*/ 124 h 886"/>
              <a:gd name="T32" fmla="*/ 380 w 886"/>
              <a:gd name="T33" fmla="*/ 178 h 886"/>
              <a:gd name="T34" fmla="*/ 368 w 886"/>
              <a:gd name="T35" fmla="*/ 235 h 886"/>
              <a:gd name="T36" fmla="*/ 368 w 886"/>
              <a:gd name="T37" fmla="*/ 293 h 886"/>
              <a:gd name="T38" fmla="*/ 382 w 886"/>
              <a:gd name="T39" fmla="*/ 351 h 886"/>
              <a:gd name="T40" fmla="*/ 21 w 886"/>
              <a:gd name="T41" fmla="*/ 738 h 886"/>
              <a:gd name="T42" fmla="*/ 7 w 886"/>
              <a:gd name="T43" fmla="*/ 762 h 886"/>
              <a:gd name="T44" fmla="*/ 1 w 886"/>
              <a:gd name="T45" fmla="*/ 787 h 886"/>
              <a:gd name="T46" fmla="*/ 2 w 886"/>
              <a:gd name="T47" fmla="*/ 813 h 886"/>
              <a:gd name="T48" fmla="*/ 11 w 886"/>
              <a:gd name="T49" fmla="*/ 838 h 886"/>
              <a:gd name="T50" fmla="*/ 27 w 886"/>
              <a:gd name="T51" fmla="*/ 860 h 886"/>
              <a:gd name="T52" fmla="*/ 48 w 886"/>
              <a:gd name="T53" fmla="*/ 875 h 886"/>
              <a:gd name="T54" fmla="*/ 73 w 886"/>
              <a:gd name="T55" fmla="*/ 884 h 886"/>
              <a:gd name="T56" fmla="*/ 99 w 886"/>
              <a:gd name="T57" fmla="*/ 885 h 886"/>
              <a:gd name="T58" fmla="*/ 125 w 886"/>
              <a:gd name="T59" fmla="*/ 879 h 886"/>
              <a:gd name="T60" fmla="*/ 148 w 886"/>
              <a:gd name="T61" fmla="*/ 866 h 886"/>
              <a:gd name="T62" fmla="*/ 530 w 886"/>
              <a:gd name="T63" fmla="*/ 502 h 886"/>
              <a:gd name="T64" fmla="*/ 570 w 886"/>
              <a:gd name="T65" fmla="*/ 515 h 886"/>
              <a:gd name="T66" fmla="*/ 612 w 886"/>
              <a:gd name="T67" fmla="*/ 520 h 886"/>
              <a:gd name="T68" fmla="*/ 626 w 886"/>
              <a:gd name="T69" fmla="*/ 520 h 886"/>
              <a:gd name="T70" fmla="*/ 664 w 886"/>
              <a:gd name="T71" fmla="*/ 518 h 886"/>
              <a:gd name="T72" fmla="*/ 702 w 886"/>
              <a:gd name="T73" fmla="*/ 509 h 886"/>
              <a:gd name="T74" fmla="*/ 737 w 886"/>
              <a:gd name="T75" fmla="*/ 496 h 886"/>
              <a:gd name="T76" fmla="*/ 769 w 886"/>
              <a:gd name="T77" fmla="*/ 477 h 886"/>
              <a:gd name="T78" fmla="*/ 800 w 886"/>
              <a:gd name="T79" fmla="*/ 454 h 886"/>
              <a:gd name="T80" fmla="*/ 837 w 886"/>
              <a:gd name="T81" fmla="*/ 413 h 886"/>
              <a:gd name="T82" fmla="*/ 867 w 886"/>
              <a:gd name="T83" fmla="*/ 360 h 886"/>
              <a:gd name="T84" fmla="*/ 883 w 886"/>
              <a:gd name="T85" fmla="*/ 301 h 886"/>
              <a:gd name="T86" fmla="*/ 885 w 886"/>
              <a:gd name="T87" fmla="*/ 241 h 886"/>
              <a:gd name="T88" fmla="*/ 873 w 886"/>
              <a:gd name="T89" fmla="*/ 181 h 8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886" h="886">
                <a:moveTo>
                  <a:pt x="857" y="143"/>
                </a:moveTo>
                <a:lnTo>
                  <a:pt x="855" y="139"/>
                </a:lnTo>
                <a:lnTo>
                  <a:pt x="853" y="137"/>
                </a:lnTo>
                <a:lnTo>
                  <a:pt x="849" y="135"/>
                </a:lnTo>
                <a:lnTo>
                  <a:pt x="846" y="133"/>
                </a:lnTo>
                <a:lnTo>
                  <a:pt x="842" y="134"/>
                </a:lnTo>
                <a:lnTo>
                  <a:pt x="839" y="135"/>
                </a:lnTo>
                <a:lnTo>
                  <a:pt x="836" y="136"/>
                </a:lnTo>
                <a:lnTo>
                  <a:pt x="833" y="138"/>
                </a:lnTo>
                <a:lnTo>
                  <a:pt x="712" y="259"/>
                </a:lnTo>
                <a:lnTo>
                  <a:pt x="646" y="259"/>
                </a:lnTo>
                <a:lnTo>
                  <a:pt x="646" y="172"/>
                </a:lnTo>
                <a:lnTo>
                  <a:pt x="751" y="53"/>
                </a:lnTo>
                <a:lnTo>
                  <a:pt x="753" y="49"/>
                </a:lnTo>
                <a:lnTo>
                  <a:pt x="754" y="46"/>
                </a:lnTo>
                <a:lnTo>
                  <a:pt x="755" y="43"/>
                </a:lnTo>
                <a:lnTo>
                  <a:pt x="755" y="39"/>
                </a:lnTo>
                <a:lnTo>
                  <a:pt x="754" y="37"/>
                </a:lnTo>
                <a:lnTo>
                  <a:pt x="752" y="33"/>
                </a:lnTo>
                <a:lnTo>
                  <a:pt x="750" y="31"/>
                </a:lnTo>
                <a:lnTo>
                  <a:pt x="747" y="29"/>
                </a:lnTo>
                <a:lnTo>
                  <a:pt x="733" y="23"/>
                </a:lnTo>
                <a:lnTo>
                  <a:pt x="719" y="16"/>
                </a:lnTo>
                <a:lnTo>
                  <a:pt x="704" y="12"/>
                </a:lnTo>
                <a:lnTo>
                  <a:pt x="689" y="8"/>
                </a:lnTo>
                <a:lnTo>
                  <a:pt x="674" y="5"/>
                </a:lnTo>
                <a:lnTo>
                  <a:pt x="659" y="2"/>
                </a:lnTo>
                <a:lnTo>
                  <a:pt x="643" y="1"/>
                </a:lnTo>
                <a:lnTo>
                  <a:pt x="628" y="0"/>
                </a:lnTo>
                <a:lnTo>
                  <a:pt x="615" y="0"/>
                </a:lnTo>
                <a:lnTo>
                  <a:pt x="602" y="1"/>
                </a:lnTo>
                <a:lnTo>
                  <a:pt x="589" y="3"/>
                </a:lnTo>
                <a:lnTo>
                  <a:pt x="577" y="6"/>
                </a:lnTo>
                <a:lnTo>
                  <a:pt x="564" y="8"/>
                </a:lnTo>
                <a:lnTo>
                  <a:pt x="552" y="11"/>
                </a:lnTo>
                <a:lnTo>
                  <a:pt x="539" y="15"/>
                </a:lnTo>
                <a:lnTo>
                  <a:pt x="527" y="19"/>
                </a:lnTo>
                <a:lnTo>
                  <a:pt x="516" y="25"/>
                </a:lnTo>
                <a:lnTo>
                  <a:pt x="505" y="31"/>
                </a:lnTo>
                <a:lnTo>
                  <a:pt x="493" y="37"/>
                </a:lnTo>
                <a:lnTo>
                  <a:pt x="482" y="44"/>
                </a:lnTo>
                <a:lnTo>
                  <a:pt x="473" y="52"/>
                </a:lnTo>
                <a:lnTo>
                  <a:pt x="462" y="59"/>
                </a:lnTo>
                <a:lnTo>
                  <a:pt x="452" y="68"/>
                </a:lnTo>
                <a:lnTo>
                  <a:pt x="443" y="76"/>
                </a:lnTo>
                <a:lnTo>
                  <a:pt x="429" y="91"/>
                </a:lnTo>
                <a:lnTo>
                  <a:pt x="416" y="107"/>
                </a:lnTo>
                <a:lnTo>
                  <a:pt x="405" y="124"/>
                </a:lnTo>
                <a:lnTo>
                  <a:pt x="396" y="141"/>
                </a:lnTo>
                <a:lnTo>
                  <a:pt x="387" y="160"/>
                </a:lnTo>
                <a:lnTo>
                  <a:pt x="380" y="178"/>
                </a:lnTo>
                <a:lnTo>
                  <a:pt x="374" y="196"/>
                </a:lnTo>
                <a:lnTo>
                  <a:pt x="370" y="215"/>
                </a:lnTo>
                <a:lnTo>
                  <a:pt x="368" y="235"/>
                </a:lnTo>
                <a:lnTo>
                  <a:pt x="366" y="254"/>
                </a:lnTo>
                <a:lnTo>
                  <a:pt x="367" y="274"/>
                </a:lnTo>
                <a:lnTo>
                  <a:pt x="368" y="293"/>
                </a:lnTo>
                <a:lnTo>
                  <a:pt x="371" y="313"/>
                </a:lnTo>
                <a:lnTo>
                  <a:pt x="376" y="332"/>
                </a:lnTo>
                <a:lnTo>
                  <a:pt x="382" y="351"/>
                </a:lnTo>
                <a:lnTo>
                  <a:pt x="390" y="369"/>
                </a:lnTo>
                <a:lnTo>
                  <a:pt x="27" y="732"/>
                </a:lnTo>
                <a:lnTo>
                  <a:pt x="21" y="738"/>
                </a:lnTo>
                <a:lnTo>
                  <a:pt x="16" y="746"/>
                </a:lnTo>
                <a:lnTo>
                  <a:pt x="11" y="753"/>
                </a:lnTo>
                <a:lnTo>
                  <a:pt x="7" y="762"/>
                </a:lnTo>
                <a:lnTo>
                  <a:pt x="4" y="769"/>
                </a:lnTo>
                <a:lnTo>
                  <a:pt x="2" y="778"/>
                </a:lnTo>
                <a:lnTo>
                  <a:pt x="1" y="787"/>
                </a:lnTo>
                <a:lnTo>
                  <a:pt x="0" y="796"/>
                </a:lnTo>
                <a:lnTo>
                  <a:pt x="1" y="805"/>
                </a:lnTo>
                <a:lnTo>
                  <a:pt x="2" y="813"/>
                </a:lnTo>
                <a:lnTo>
                  <a:pt x="4" y="822"/>
                </a:lnTo>
                <a:lnTo>
                  <a:pt x="7" y="830"/>
                </a:lnTo>
                <a:lnTo>
                  <a:pt x="11" y="838"/>
                </a:lnTo>
                <a:lnTo>
                  <a:pt x="15" y="845"/>
                </a:lnTo>
                <a:lnTo>
                  <a:pt x="20" y="853"/>
                </a:lnTo>
                <a:lnTo>
                  <a:pt x="27" y="860"/>
                </a:lnTo>
                <a:lnTo>
                  <a:pt x="33" y="866"/>
                </a:lnTo>
                <a:lnTo>
                  <a:pt x="41" y="871"/>
                </a:lnTo>
                <a:lnTo>
                  <a:pt x="48" y="875"/>
                </a:lnTo>
                <a:lnTo>
                  <a:pt x="55" y="879"/>
                </a:lnTo>
                <a:lnTo>
                  <a:pt x="64" y="882"/>
                </a:lnTo>
                <a:lnTo>
                  <a:pt x="73" y="884"/>
                </a:lnTo>
                <a:lnTo>
                  <a:pt x="81" y="885"/>
                </a:lnTo>
                <a:lnTo>
                  <a:pt x="91" y="886"/>
                </a:lnTo>
                <a:lnTo>
                  <a:pt x="99" y="885"/>
                </a:lnTo>
                <a:lnTo>
                  <a:pt x="108" y="884"/>
                </a:lnTo>
                <a:lnTo>
                  <a:pt x="116" y="882"/>
                </a:lnTo>
                <a:lnTo>
                  <a:pt x="125" y="879"/>
                </a:lnTo>
                <a:lnTo>
                  <a:pt x="133" y="875"/>
                </a:lnTo>
                <a:lnTo>
                  <a:pt x="140" y="871"/>
                </a:lnTo>
                <a:lnTo>
                  <a:pt x="148" y="866"/>
                </a:lnTo>
                <a:lnTo>
                  <a:pt x="154" y="860"/>
                </a:lnTo>
                <a:lnTo>
                  <a:pt x="517" y="497"/>
                </a:lnTo>
                <a:lnTo>
                  <a:pt x="530" y="502"/>
                </a:lnTo>
                <a:lnTo>
                  <a:pt x="543" y="507"/>
                </a:lnTo>
                <a:lnTo>
                  <a:pt x="556" y="512"/>
                </a:lnTo>
                <a:lnTo>
                  <a:pt x="570" y="515"/>
                </a:lnTo>
                <a:lnTo>
                  <a:pt x="584" y="517"/>
                </a:lnTo>
                <a:lnTo>
                  <a:pt x="598" y="519"/>
                </a:lnTo>
                <a:lnTo>
                  <a:pt x="612" y="520"/>
                </a:lnTo>
                <a:lnTo>
                  <a:pt x="626" y="520"/>
                </a:lnTo>
                <a:lnTo>
                  <a:pt x="626" y="520"/>
                </a:lnTo>
                <a:lnTo>
                  <a:pt x="626" y="520"/>
                </a:lnTo>
                <a:lnTo>
                  <a:pt x="639" y="520"/>
                </a:lnTo>
                <a:lnTo>
                  <a:pt x="651" y="519"/>
                </a:lnTo>
                <a:lnTo>
                  <a:pt x="664" y="518"/>
                </a:lnTo>
                <a:lnTo>
                  <a:pt x="677" y="516"/>
                </a:lnTo>
                <a:lnTo>
                  <a:pt x="689" y="513"/>
                </a:lnTo>
                <a:lnTo>
                  <a:pt x="702" y="509"/>
                </a:lnTo>
                <a:lnTo>
                  <a:pt x="714" y="505"/>
                </a:lnTo>
                <a:lnTo>
                  <a:pt x="725" y="501"/>
                </a:lnTo>
                <a:lnTo>
                  <a:pt x="737" y="496"/>
                </a:lnTo>
                <a:lnTo>
                  <a:pt x="748" y="490"/>
                </a:lnTo>
                <a:lnTo>
                  <a:pt x="758" y="484"/>
                </a:lnTo>
                <a:lnTo>
                  <a:pt x="769" y="477"/>
                </a:lnTo>
                <a:lnTo>
                  <a:pt x="780" y="470"/>
                </a:lnTo>
                <a:lnTo>
                  <a:pt x="791" y="462"/>
                </a:lnTo>
                <a:lnTo>
                  <a:pt x="800" y="454"/>
                </a:lnTo>
                <a:lnTo>
                  <a:pt x="810" y="444"/>
                </a:lnTo>
                <a:lnTo>
                  <a:pt x="824" y="429"/>
                </a:lnTo>
                <a:lnTo>
                  <a:pt x="837" y="413"/>
                </a:lnTo>
                <a:lnTo>
                  <a:pt x="848" y="396"/>
                </a:lnTo>
                <a:lnTo>
                  <a:pt x="858" y="378"/>
                </a:lnTo>
                <a:lnTo>
                  <a:pt x="867" y="360"/>
                </a:lnTo>
                <a:lnTo>
                  <a:pt x="873" y="340"/>
                </a:lnTo>
                <a:lnTo>
                  <a:pt x="878" y="321"/>
                </a:lnTo>
                <a:lnTo>
                  <a:pt x="883" y="301"/>
                </a:lnTo>
                <a:lnTo>
                  <a:pt x="885" y="282"/>
                </a:lnTo>
                <a:lnTo>
                  <a:pt x="886" y="261"/>
                </a:lnTo>
                <a:lnTo>
                  <a:pt x="885" y="241"/>
                </a:lnTo>
                <a:lnTo>
                  <a:pt x="883" y="221"/>
                </a:lnTo>
                <a:lnTo>
                  <a:pt x="878" y="200"/>
                </a:lnTo>
                <a:lnTo>
                  <a:pt x="873" y="181"/>
                </a:lnTo>
                <a:lnTo>
                  <a:pt x="865" y="162"/>
                </a:lnTo>
                <a:lnTo>
                  <a:pt x="857" y="14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67" name="Group 66" descr="Icon of abacus. ">
            <a:extLst>
              <a:ext uri="{FF2B5EF4-FFF2-40B4-BE49-F238E27FC236}">
                <a16:creationId xmlns:a16="http://schemas.microsoft.com/office/drawing/2014/main" id="{201B668C-AA5F-454E-8E64-CEA32A839FB8}"/>
              </a:ext>
            </a:extLst>
          </p:cNvPr>
          <p:cNvGrpSpPr/>
          <p:nvPr/>
        </p:nvGrpSpPr>
        <p:grpSpPr>
          <a:xfrm>
            <a:off x="8071577" y="2296118"/>
            <a:ext cx="382447" cy="382447"/>
            <a:chOff x="877888" y="771525"/>
            <a:chExt cx="287338" cy="287338"/>
          </a:xfrm>
          <a:solidFill>
            <a:schemeClr val="bg1"/>
          </a:solidFill>
        </p:grpSpPr>
        <p:sp>
          <p:nvSpPr>
            <p:cNvPr id="68" name="Freeform 324">
              <a:extLst>
                <a:ext uri="{FF2B5EF4-FFF2-40B4-BE49-F238E27FC236}">
                  <a16:creationId xmlns:a16="http://schemas.microsoft.com/office/drawing/2014/main" id="{EEBBB4D9-8AD5-4868-B9F5-568F0C326607}"/>
                </a:ext>
              </a:extLst>
            </p:cNvPr>
            <p:cNvSpPr>
              <a:spLocks/>
            </p:cNvSpPr>
            <p:nvPr/>
          </p:nvSpPr>
          <p:spPr bwMode="auto">
            <a:xfrm>
              <a:off x="877888" y="771525"/>
              <a:ext cx="61913" cy="287338"/>
            </a:xfrm>
            <a:custGeom>
              <a:avLst/>
              <a:gdLst>
                <a:gd name="T0" fmla="*/ 0 w 196"/>
                <a:gd name="T1" fmla="*/ 888 h 903"/>
                <a:gd name="T2" fmla="*/ 1 w 196"/>
                <a:gd name="T3" fmla="*/ 895 h 903"/>
                <a:gd name="T4" fmla="*/ 4 w 196"/>
                <a:gd name="T5" fmla="*/ 899 h 903"/>
                <a:gd name="T6" fmla="*/ 10 w 196"/>
                <a:gd name="T7" fmla="*/ 902 h 903"/>
                <a:gd name="T8" fmla="*/ 15 w 196"/>
                <a:gd name="T9" fmla="*/ 903 h 903"/>
                <a:gd name="T10" fmla="*/ 196 w 196"/>
                <a:gd name="T11" fmla="*/ 798 h 903"/>
                <a:gd name="T12" fmla="*/ 160 w 196"/>
                <a:gd name="T13" fmla="*/ 797 h 903"/>
                <a:gd name="T14" fmla="*/ 149 w 196"/>
                <a:gd name="T15" fmla="*/ 793 h 903"/>
                <a:gd name="T16" fmla="*/ 141 w 196"/>
                <a:gd name="T17" fmla="*/ 785 h 903"/>
                <a:gd name="T18" fmla="*/ 136 w 196"/>
                <a:gd name="T19" fmla="*/ 774 h 903"/>
                <a:gd name="T20" fmla="*/ 136 w 196"/>
                <a:gd name="T21" fmla="*/ 738 h 903"/>
                <a:gd name="T22" fmla="*/ 138 w 196"/>
                <a:gd name="T23" fmla="*/ 726 h 903"/>
                <a:gd name="T24" fmla="*/ 145 w 196"/>
                <a:gd name="T25" fmla="*/ 717 h 903"/>
                <a:gd name="T26" fmla="*/ 155 w 196"/>
                <a:gd name="T27" fmla="*/ 710 h 903"/>
                <a:gd name="T28" fmla="*/ 166 w 196"/>
                <a:gd name="T29" fmla="*/ 708 h 903"/>
                <a:gd name="T30" fmla="*/ 196 w 196"/>
                <a:gd name="T31" fmla="*/ 346 h 903"/>
                <a:gd name="T32" fmla="*/ 160 w 196"/>
                <a:gd name="T33" fmla="*/ 345 h 903"/>
                <a:gd name="T34" fmla="*/ 149 w 196"/>
                <a:gd name="T35" fmla="*/ 341 h 903"/>
                <a:gd name="T36" fmla="*/ 141 w 196"/>
                <a:gd name="T37" fmla="*/ 333 h 903"/>
                <a:gd name="T38" fmla="*/ 136 w 196"/>
                <a:gd name="T39" fmla="*/ 322 h 903"/>
                <a:gd name="T40" fmla="*/ 136 w 196"/>
                <a:gd name="T41" fmla="*/ 286 h 903"/>
                <a:gd name="T42" fmla="*/ 138 w 196"/>
                <a:gd name="T43" fmla="*/ 275 h 903"/>
                <a:gd name="T44" fmla="*/ 145 w 196"/>
                <a:gd name="T45" fmla="*/ 265 h 903"/>
                <a:gd name="T46" fmla="*/ 155 w 196"/>
                <a:gd name="T47" fmla="*/ 259 h 903"/>
                <a:gd name="T48" fmla="*/ 166 w 196"/>
                <a:gd name="T49" fmla="*/ 256 h 903"/>
                <a:gd name="T50" fmla="*/ 196 w 196"/>
                <a:gd name="T51" fmla="*/ 196 h 903"/>
                <a:gd name="T52" fmla="*/ 160 w 196"/>
                <a:gd name="T53" fmla="*/ 195 h 903"/>
                <a:gd name="T54" fmla="*/ 149 w 196"/>
                <a:gd name="T55" fmla="*/ 191 h 903"/>
                <a:gd name="T56" fmla="*/ 141 w 196"/>
                <a:gd name="T57" fmla="*/ 182 h 903"/>
                <a:gd name="T58" fmla="*/ 136 w 196"/>
                <a:gd name="T59" fmla="*/ 172 h 903"/>
                <a:gd name="T60" fmla="*/ 136 w 196"/>
                <a:gd name="T61" fmla="*/ 135 h 903"/>
                <a:gd name="T62" fmla="*/ 138 w 196"/>
                <a:gd name="T63" fmla="*/ 123 h 903"/>
                <a:gd name="T64" fmla="*/ 145 w 196"/>
                <a:gd name="T65" fmla="*/ 115 h 903"/>
                <a:gd name="T66" fmla="*/ 155 w 196"/>
                <a:gd name="T67" fmla="*/ 108 h 903"/>
                <a:gd name="T68" fmla="*/ 166 w 196"/>
                <a:gd name="T69" fmla="*/ 105 h 903"/>
                <a:gd name="T70" fmla="*/ 196 w 196"/>
                <a:gd name="T71" fmla="*/ 0 h 903"/>
                <a:gd name="T72" fmla="*/ 12 w 196"/>
                <a:gd name="T73" fmla="*/ 0 h 903"/>
                <a:gd name="T74" fmla="*/ 7 w 196"/>
                <a:gd name="T75" fmla="*/ 2 h 903"/>
                <a:gd name="T76" fmla="*/ 3 w 196"/>
                <a:gd name="T77" fmla="*/ 6 h 903"/>
                <a:gd name="T78" fmla="*/ 1 w 196"/>
                <a:gd name="T79" fmla="*/ 12 h 903"/>
                <a:gd name="T80" fmla="*/ 0 w 196"/>
                <a:gd name="T81" fmla="*/ 15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96" h="903">
                  <a:moveTo>
                    <a:pt x="0" y="15"/>
                  </a:moveTo>
                  <a:lnTo>
                    <a:pt x="0" y="888"/>
                  </a:lnTo>
                  <a:lnTo>
                    <a:pt x="1" y="891"/>
                  </a:lnTo>
                  <a:lnTo>
                    <a:pt x="1" y="895"/>
                  </a:lnTo>
                  <a:lnTo>
                    <a:pt x="3" y="897"/>
                  </a:lnTo>
                  <a:lnTo>
                    <a:pt x="4" y="899"/>
                  </a:lnTo>
                  <a:lnTo>
                    <a:pt x="7" y="901"/>
                  </a:lnTo>
                  <a:lnTo>
                    <a:pt x="10" y="902"/>
                  </a:lnTo>
                  <a:lnTo>
                    <a:pt x="12" y="903"/>
                  </a:lnTo>
                  <a:lnTo>
                    <a:pt x="15" y="903"/>
                  </a:lnTo>
                  <a:lnTo>
                    <a:pt x="196" y="903"/>
                  </a:lnTo>
                  <a:lnTo>
                    <a:pt x="196" y="798"/>
                  </a:lnTo>
                  <a:lnTo>
                    <a:pt x="166" y="798"/>
                  </a:lnTo>
                  <a:lnTo>
                    <a:pt x="160" y="797"/>
                  </a:lnTo>
                  <a:lnTo>
                    <a:pt x="155" y="796"/>
                  </a:lnTo>
                  <a:lnTo>
                    <a:pt x="149" y="793"/>
                  </a:lnTo>
                  <a:lnTo>
                    <a:pt x="145" y="789"/>
                  </a:lnTo>
                  <a:lnTo>
                    <a:pt x="141" y="785"/>
                  </a:lnTo>
                  <a:lnTo>
                    <a:pt x="138" y="780"/>
                  </a:lnTo>
                  <a:lnTo>
                    <a:pt x="136" y="774"/>
                  </a:lnTo>
                  <a:lnTo>
                    <a:pt x="136" y="768"/>
                  </a:lnTo>
                  <a:lnTo>
                    <a:pt x="136" y="738"/>
                  </a:lnTo>
                  <a:lnTo>
                    <a:pt x="136" y="732"/>
                  </a:lnTo>
                  <a:lnTo>
                    <a:pt x="138" y="726"/>
                  </a:lnTo>
                  <a:lnTo>
                    <a:pt x="141" y="721"/>
                  </a:lnTo>
                  <a:lnTo>
                    <a:pt x="145" y="717"/>
                  </a:lnTo>
                  <a:lnTo>
                    <a:pt x="149" y="713"/>
                  </a:lnTo>
                  <a:lnTo>
                    <a:pt x="155" y="710"/>
                  </a:lnTo>
                  <a:lnTo>
                    <a:pt x="160" y="708"/>
                  </a:lnTo>
                  <a:lnTo>
                    <a:pt x="166" y="708"/>
                  </a:lnTo>
                  <a:lnTo>
                    <a:pt x="196" y="708"/>
                  </a:lnTo>
                  <a:lnTo>
                    <a:pt x="196" y="346"/>
                  </a:lnTo>
                  <a:lnTo>
                    <a:pt x="166" y="346"/>
                  </a:lnTo>
                  <a:lnTo>
                    <a:pt x="160" y="345"/>
                  </a:lnTo>
                  <a:lnTo>
                    <a:pt x="155" y="344"/>
                  </a:lnTo>
                  <a:lnTo>
                    <a:pt x="149" y="341"/>
                  </a:lnTo>
                  <a:lnTo>
                    <a:pt x="145" y="338"/>
                  </a:lnTo>
                  <a:lnTo>
                    <a:pt x="141" y="333"/>
                  </a:lnTo>
                  <a:lnTo>
                    <a:pt x="138" y="328"/>
                  </a:lnTo>
                  <a:lnTo>
                    <a:pt x="136" y="322"/>
                  </a:lnTo>
                  <a:lnTo>
                    <a:pt x="136" y="316"/>
                  </a:lnTo>
                  <a:lnTo>
                    <a:pt x="136" y="286"/>
                  </a:lnTo>
                  <a:lnTo>
                    <a:pt x="136" y="280"/>
                  </a:lnTo>
                  <a:lnTo>
                    <a:pt x="138" y="275"/>
                  </a:lnTo>
                  <a:lnTo>
                    <a:pt x="141" y="269"/>
                  </a:lnTo>
                  <a:lnTo>
                    <a:pt x="145" y="265"/>
                  </a:lnTo>
                  <a:lnTo>
                    <a:pt x="149" y="261"/>
                  </a:lnTo>
                  <a:lnTo>
                    <a:pt x="155" y="259"/>
                  </a:lnTo>
                  <a:lnTo>
                    <a:pt x="160" y="256"/>
                  </a:lnTo>
                  <a:lnTo>
                    <a:pt x="166" y="256"/>
                  </a:lnTo>
                  <a:lnTo>
                    <a:pt x="196" y="256"/>
                  </a:lnTo>
                  <a:lnTo>
                    <a:pt x="196" y="196"/>
                  </a:lnTo>
                  <a:lnTo>
                    <a:pt x="166" y="196"/>
                  </a:lnTo>
                  <a:lnTo>
                    <a:pt x="160" y="195"/>
                  </a:lnTo>
                  <a:lnTo>
                    <a:pt x="155" y="193"/>
                  </a:lnTo>
                  <a:lnTo>
                    <a:pt x="149" y="191"/>
                  </a:lnTo>
                  <a:lnTo>
                    <a:pt x="145" y="187"/>
                  </a:lnTo>
                  <a:lnTo>
                    <a:pt x="141" y="182"/>
                  </a:lnTo>
                  <a:lnTo>
                    <a:pt x="138" y="177"/>
                  </a:lnTo>
                  <a:lnTo>
                    <a:pt x="136" y="172"/>
                  </a:lnTo>
                  <a:lnTo>
                    <a:pt x="136" y="165"/>
                  </a:lnTo>
                  <a:lnTo>
                    <a:pt x="136" y="135"/>
                  </a:lnTo>
                  <a:lnTo>
                    <a:pt x="136" y="130"/>
                  </a:lnTo>
                  <a:lnTo>
                    <a:pt x="138" y="123"/>
                  </a:lnTo>
                  <a:lnTo>
                    <a:pt x="141" y="119"/>
                  </a:lnTo>
                  <a:lnTo>
                    <a:pt x="145" y="115"/>
                  </a:lnTo>
                  <a:lnTo>
                    <a:pt x="149" y="110"/>
                  </a:lnTo>
                  <a:lnTo>
                    <a:pt x="155" y="108"/>
                  </a:lnTo>
                  <a:lnTo>
                    <a:pt x="160" y="106"/>
                  </a:lnTo>
                  <a:lnTo>
                    <a:pt x="166" y="105"/>
                  </a:lnTo>
                  <a:lnTo>
                    <a:pt x="196" y="105"/>
                  </a:lnTo>
                  <a:lnTo>
                    <a:pt x="196" y="0"/>
                  </a:lnTo>
                  <a:lnTo>
                    <a:pt x="15" y="0"/>
                  </a:lnTo>
                  <a:lnTo>
                    <a:pt x="12" y="0"/>
                  </a:lnTo>
                  <a:lnTo>
                    <a:pt x="10" y="1"/>
                  </a:lnTo>
                  <a:lnTo>
                    <a:pt x="7" y="2"/>
                  </a:lnTo>
                  <a:lnTo>
                    <a:pt x="4" y="4"/>
                  </a:lnTo>
                  <a:lnTo>
                    <a:pt x="3" y="6"/>
                  </a:lnTo>
                  <a:lnTo>
                    <a:pt x="1" y="10"/>
                  </a:lnTo>
                  <a:lnTo>
                    <a:pt x="1" y="12"/>
                  </a:lnTo>
                  <a:lnTo>
                    <a:pt x="0" y="15"/>
                  </a:lnTo>
                  <a:lnTo>
                    <a:pt x="0"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9" name="Freeform 325">
              <a:extLst>
                <a:ext uri="{FF2B5EF4-FFF2-40B4-BE49-F238E27FC236}">
                  <a16:creationId xmlns:a16="http://schemas.microsoft.com/office/drawing/2014/main" id="{4E9C428E-133B-4690-9ED6-8917E4F1E682}"/>
                </a:ext>
              </a:extLst>
            </p:cNvPr>
            <p:cNvSpPr>
              <a:spLocks/>
            </p:cNvSpPr>
            <p:nvPr/>
          </p:nvSpPr>
          <p:spPr bwMode="auto">
            <a:xfrm>
              <a:off x="1027113" y="771525"/>
              <a:ext cx="66675" cy="287338"/>
            </a:xfrm>
            <a:custGeom>
              <a:avLst/>
              <a:gdLst>
                <a:gd name="T0" fmla="*/ 30 w 211"/>
                <a:gd name="T1" fmla="*/ 105 h 903"/>
                <a:gd name="T2" fmla="*/ 41 w 211"/>
                <a:gd name="T3" fmla="*/ 107 h 903"/>
                <a:gd name="T4" fmla="*/ 51 w 211"/>
                <a:gd name="T5" fmla="*/ 115 h 903"/>
                <a:gd name="T6" fmla="*/ 58 w 211"/>
                <a:gd name="T7" fmla="*/ 123 h 903"/>
                <a:gd name="T8" fmla="*/ 60 w 211"/>
                <a:gd name="T9" fmla="*/ 135 h 903"/>
                <a:gd name="T10" fmla="*/ 60 w 211"/>
                <a:gd name="T11" fmla="*/ 172 h 903"/>
                <a:gd name="T12" fmla="*/ 55 w 211"/>
                <a:gd name="T13" fmla="*/ 182 h 903"/>
                <a:gd name="T14" fmla="*/ 47 w 211"/>
                <a:gd name="T15" fmla="*/ 191 h 903"/>
                <a:gd name="T16" fmla="*/ 36 w 211"/>
                <a:gd name="T17" fmla="*/ 195 h 903"/>
                <a:gd name="T18" fmla="*/ 0 w 211"/>
                <a:gd name="T19" fmla="*/ 196 h 903"/>
                <a:gd name="T20" fmla="*/ 30 w 211"/>
                <a:gd name="T21" fmla="*/ 557 h 903"/>
                <a:gd name="T22" fmla="*/ 41 w 211"/>
                <a:gd name="T23" fmla="*/ 560 h 903"/>
                <a:gd name="T24" fmla="*/ 51 w 211"/>
                <a:gd name="T25" fmla="*/ 566 h 903"/>
                <a:gd name="T26" fmla="*/ 58 w 211"/>
                <a:gd name="T27" fmla="*/ 576 h 903"/>
                <a:gd name="T28" fmla="*/ 60 w 211"/>
                <a:gd name="T29" fmla="*/ 587 h 903"/>
                <a:gd name="T30" fmla="*/ 60 w 211"/>
                <a:gd name="T31" fmla="*/ 623 h 903"/>
                <a:gd name="T32" fmla="*/ 55 w 211"/>
                <a:gd name="T33" fmla="*/ 634 h 903"/>
                <a:gd name="T34" fmla="*/ 47 w 211"/>
                <a:gd name="T35" fmla="*/ 643 h 903"/>
                <a:gd name="T36" fmla="*/ 36 w 211"/>
                <a:gd name="T37" fmla="*/ 647 h 903"/>
                <a:gd name="T38" fmla="*/ 0 w 211"/>
                <a:gd name="T39" fmla="*/ 648 h 903"/>
                <a:gd name="T40" fmla="*/ 30 w 211"/>
                <a:gd name="T41" fmla="*/ 708 h 903"/>
                <a:gd name="T42" fmla="*/ 41 w 211"/>
                <a:gd name="T43" fmla="*/ 710 h 903"/>
                <a:gd name="T44" fmla="*/ 51 w 211"/>
                <a:gd name="T45" fmla="*/ 717 h 903"/>
                <a:gd name="T46" fmla="*/ 58 w 211"/>
                <a:gd name="T47" fmla="*/ 726 h 903"/>
                <a:gd name="T48" fmla="*/ 60 w 211"/>
                <a:gd name="T49" fmla="*/ 738 h 903"/>
                <a:gd name="T50" fmla="*/ 60 w 211"/>
                <a:gd name="T51" fmla="*/ 773 h 903"/>
                <a:gd name="T52" fmla="*/ 55 w 211"/>
                <a:gd name="T53" fmla="*/ 785 h 903"/>
                <a:gd name="T54" fmla="*/ 47 w 211"/>
                <a:gd name="T55" fmla="*/ 793 h 903"/>
                <a:gd name="T56" fmla="*/ 36 w 211"/>
                <a:gd name="T57" fmla="*/ 797 h 903"/>
                <a:gd name="T58" fmla="*/ 0 w 211"/>
                <a:gd name="T59" fmla="*/ 798 h 903"/>
                <a:gd name="T60" fmla="*/ 211 w 211"/>
                <a:gd name="T61" fmla="*/ 903 h 903"/>
                <a:gd name="T62" fmla="*/ 181 w 211"/>
                <a:gd name="T63" fmla="*/ 497 h 903"/>
                <a:gd name="T64" fmla="*/ 169 w 211"/>
                <a:gd name="T65" fmla="*/ 495 h 903"/>
                <a:gd name="T66" fmla="*/ 159 w 211"/>
                <a:gd name="T67" fmla="*/ 488 h 903"/>
                <a:gd name="T68" fmla="*/ 153 w 211"/>
                <a:gd name="T69" fmla="*/ 478 h 903"/>
                <a:gd name="T70" fmla="*/ 151 w 211"/>
                <a:gd name="T71" fmla="*/ 467 h 903"/>
                <a:gd name="T72" fmla="*/ 151 w 211"/>
                <a:gd name="T73" fmla="*/ 430 h 903"/>
                <a:gd name="T74" fmla="*/ 155 w 211"/>
                <a:gd name="T75" fmla="*/ 419 h 903"/>
                <a:gd name="T76" fmla="*/ 164 w 211"/>
                <a:gd name="T77" fmla="*/ 412 h 903"/>
                <a:gd name="T78" fmla="*/ 174 w 211"/>
                <a:gd name="T79" fmla="*/ 408 h 903"/>
                <a:gd name="T80" fmla="*/ 211 w 211"/>
                <a:gd name="T81" fmla="*/ 407 h 903"/>
                <a:gd name="T82" fmla="*/ 181 w 211"/>
                <a:gd name="T83" fmla="*/ 346 h 903"/>
                <a:gd name="T84" fmla="*/ 169 w 211"/>
                <a:gd name="T85" fmla="*/ 344 h 903"/>
                <a:gd name="T86" fmla="*/ 159 w 211"/>
                <a:gd name="T87" fmla="*/ 338 h 903"/>
                <a:gd name="T88" fmla="*/ 153 w 211"/>
                <a:gd name="T89" fmla="*/ 328 h 903"/>
                <a:gd name="T90" fmla="*/ 151 w 211"/>
                <a:gd name="T91" fmla="*/ 316 h 903"/>
                <a:gd name="T92" fmla="*/ 151 w 211"/>
                <a:gd name="T93" fmla="*/ 280 h 903"/>
                <a:gd name="T94" fmla="*/ 155 w 211"/>
                <a:gd name="T95" fmla="*/ 269 h 903"/>
                <a:gd name="T96" fmla="*/ 164 w 211"/>
                <a:gd name="T97" fmla="*/ 261 h 903"/>
                <a:gd name="T98" fmla="*/ 174 w 211"/>
                <a:gd name="T99" fmla="*/ 256 h 903"/>
                <a:gd name="T100" fmla="*/ 211 w 211"/>
                <a:gd name="T101" fmla="*/ 256 h 903"/>
                <a:gd name="T102" fmla="*/ 181 w 211"/>
                <a:gd name="T103" fmla="*/ 196 h 903"/>
                <a:gd name="T104" fmla="*/ 169 w 211"/>
                <a:gd name="T105" fmla="*/ 193 h 903"/>
                <a:gd name="T106" fmla="*/ 159 w 211"/>
                <a:gd name="T107" fmla="*/ 187 h 903"/>
                <a:gd name="T108" fmla="*/ 153 w 211"/>
                <a:gd name="T109" fmla="*/ 177 h 903"/>
                <a:gd name="T110" fmla="*/ 151 w 211"/>
                <a:gd name="T111" fmla="*/ 165 h 903"/>
                <a:gd name="T112" fmla="*/ 151 w 211"/>
                <a:gd name="T113" fmla="*/ 130 h 903"/>
                <a:gd name="T114" fmla="*/ 155 w 211"/>
                <a:gd name="T115" fmla="*/ 119 h 903"/>
                <a:gd name="T116" fmla="*/ 164 w 211"/>
                <a:gd name="T117" fmla="*/ 110 h 903"/>
                <a:gd name="T118" fmla="*/ 174 w 211"/>
                <a:gd name="T119" fmla="*/ 106 h 903"/>
                <a:gd name="T120" fmla="*/ 211 w 211"/>
                <a:gd name="T121" fmla="*/ 105 h 903"/>
                <a:gd name="T122" fmla="*/ 0 w 211"/>
                <a:gd name="T123" fmla="*/ 0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1" h="903">
                  <a:moveTo>
                    <a:pt x="0" y="105"/>
                  </a:moveTo>
                  <a:lnTo>
                    <a:pt x="30" y="105"/>
                  </a:lnTo>
                  <a:lnTo>
                    <a:pt x="36" y="106"/>
                  </a:lnTo>
                  <a:lnTo>
                    <a:pt x="41" y="107"/>
                  </a:lnTo>
                  <a:lnTo>
                    <a:pt x="47" y="110"/>
                  </a:lnTo>
                  <a:lnTo>
                    <a:pt x="51" y="115"/>
                  </a:lnTo>
                  <a:lnTo>
                    <a:pt x="55" y="119"/>
                  </a:lnTo>
                  <a:lnTo>
                    <a:pt x="58" y="123"/>
                  </a:lnTo>
                  <a:lnTo>
                    <a:pt x="60" y="130"/>
                  </a:lnTo>
                  <a:lnTo>
                    <a:pt x="60" y="135"/>
                  </a:lnTo>
                  <a:lnTo>
                    <a:pt x="60" y="165"/>
                  </a:lnTo>
                  <a:lnTo>
                    <a:pt x="60" y="172"/>
                  </a:lnTo>
                  <a:lnTo>
                    <a:pt x="58" y="177"/>
                  </a:lnTo>
                  <a:lnTo>
                    <a:pt x="55" y="182"/>
                  </a:lnTo>
                  <a:lnTo>
                    <a:pt x="51" y="187"/>
                  </a:lnTo>
                  <a:lnTo>
                    <a:pt x="47" y="191"/>
                  </a:lnTo>
                  <a:lnTo>
                    <a:pt x="41" y="193"/>
                  </a:lnTo>
                  <a:lnTo>
                    <a:pt x="36" y="195"/>
                  </a:lnTo>
                  <a:lnTo>
                    <a:pt x="30" y="196"/>
                  </a:lnTo>
                  <a:lnTo>
                    <a:pt x="0" y="196"/>
                  </a:lnTo>
                  <a:lnTo>
                    <a:pt x="0" y="557"/>
                  </a:lnTo>
                  <a:lnTo>
                    <a:pt x="30" y="557"/>
                  </a:lnTo>
                  <a:lnTo>
                    <a:pt x="36" y="558"/>
                  </a:lnTo>
                  <a:lnTo>
                    <a:pt x="41" y="560"/>
                  </a:lnTo>
                  <a:lnTo>
                    <a:pt x="47" y="562"/>
                  </a:lnTo>
                  <a:lnTo>
                    <a:pt x="51" y="566"/>
                  </a:lnTo>
                  <a:lnTo>
                    <a:pt x="55" y="571"/>
                  </a:lnTo>
                  <a:lnTo>
                    <a:pt x="58" y="576"/>
                  </a:lnTo>
                  <a:lnTo>
                    <a:pt x="60" y="581"/>
                  </a:lnTo>
                  <a:lnTo>
                    <a:pt x="60" y="587"/>
                  </a:lnTo>
                  <a:lnTo>
                    <a:pt x="60" y="618"/>
                  </a:lnTo>
                  <a:lnTo>
                    <a:pt x="60" y="623"/>
                  </a:lnTo>
                  <a:lnTo>
                    <a:pt x="58" y="629"/>
                  </a:lnTo>
                  <a:lnTo>
                    <a:pt x="55" y="634"/>
                  </a:lnTo>
                  <a:lnTo>
                    <a:pt x="51" y="638"/>
                  </a:lnTo>
                  <a:lnTo>
                    <a:pt x="47" y="643"/>
                  </a:lnTo>
                  <a:lnTo>
                    <a:pt x="41" y="645"/>
                  </a:lnTo>
                  <a:lnTo>
                    <a:pt x="36" y="647"/>
                  </a:lnTo>
                  <a:lnTo>
                    <a:pt x="30" y="648"/>
                  </a:lnTo>
                  <a:lnTo>
                    <a:pt x="0" y="648"/>
                  </a:lnTo>
                  <a:lnTo>
                    <a:pt x="0" y="708"/>
                  </a:lnTo>
                  <a:lnTo>
                    <a:pt x="30" y="708"/>
                  </a:lnTo>
                  <a:lnTo>
                    <a:pt x="36" y="708"/>
                  </a:lnTo>
                  <a:lnTo>
                    <a:pt x="41" y="710"/>
                  </a:lnTo>
                  <a:lnTo>
                    <a:pt x="47" y="712"/>
                  </a:lnTo>
                  <a:lnTo>
                    <a:pt x="51" y="717"/>
                  </a:lnTo>
                  <a:lnTo>
                    <a:pt x="55" y="721"/>
                  </a:lnTo>
                  <a:lnTo>
                    <a:pt x="58" y="726"/>
                  </a:lnTo>
                  <a:lnTo>
                    <a:pt x="60" y="732"/>
                  </a:lnTo>
                  <a:lnTo>
                    <a:pt x="60" y="738"/>
                  </a:lnTo>
                  <a:lnTo>
                    <a:pt x="60" y="768"/>
                  </a:lnTo>
                  <a:lnTo>
                    <a:pt x="60" y="773"/>
                  </a:lnTo>
                  <a:lnTo>
                    <a:pt x="58" y="780"/>
                  </a:lnTo>
                  <a:lnTo>
                    <a:pt x="55" y="785"/>
                  </a:lnTo>
                  <a:lnTo>
                    <a:pt x="51" y="789"/>
                  </a:lnTo>
                  <a:lnTo>
                    <a:pt x="47" y="793"/>
                  </a:lnTo>
                  <a:lnTo>
                    <a:pt x="41" y="796"/>
                  </a:lnTo>
                  <a:lnTo>
                    <a:pt x="36" y="797"/>
                  </a:lnTo>
                  <a:lnTo>
                    <a:pt x="30" y="798"/>
                  </a:lnTo>
                  <a:lnTo>
                    <a:pt x="0" y="798"/>
                  </a:lnTo>
                  <a:lnTo>
                    <a:pt x="0" y="903"/>
                  </a:lnTo>
                  <a:lnTo>
                    <a:pt x="211" y="903"/>
                  </a:lnTo>
                  <a:lnTo>
                    <a:pt x="211" y="497"/>
                  </a:lnTo>
                  <a:lnTo>
                    <a:pt x="181" y="497"/>
                  </a:lnTo>
                  <a:lnTo>
                    <a:pt x="174" y="497"/>
                  </a:lnTo>
                  <a:lnTo>
                    <a:pt x="169" y="495"/>
                  </a:lnTo>
                  <a:lnTo>
                    <a:pt x="164" y="491"/>
                  </a:lnTo>
                  <a:lnTo>
                    <a:pt x="159" y="488"/>
                  </a:lnTo>
                  <a:lnTo>
                    <a:pt x="155" y="484"/>
                  </a:lnTo>
                  <a:lnTo>
                    <a:pt x="153" y="478"/>
                  </a:lnTo>
                  <a:lnTo>
                    <a:pt x="151" y="473"/>
                  </a:lnTo>
                  <a:lnTo>
                    <a:pt x="151" y="467"/>
                  </a:lnTo>
                  <a:lnTo>
                    <a:pt x="151" y="437"/>
                  </a:lnTo>
                  <a:lnTo>
                    <a:pt x="151" y="430"/>
                  </a:lnTo>
                  <a:lnTo>
                    <a:pt x="153" y="425"/>
                  </a:lnTo>
                  <a:lnTo>
                    <a:pt x="155" y="419"/>
                  </a:lnTo>
                  <a:lnTo>
                    <a:pt x="159" y="415"/>
                  </a:lnTo>
                  <a:lnTo>
                    <a:pt x="164" y="412"/>
                  </a:lnTo>
                  <a:lnTo>
                    <a:pt x="169" y="409"/>
                  </a:lnTo>
                  <a:lnTo>
                    <a:pt x="174" y="408"/>
                  </a:lnTo>
                  <a:lnTo>
                    <a:pt x="181" y="407"/>
                  </a:lnTo>
                  <a:lnTo>
                    <a:pt x="211" y="407"/>
                  </a:lnTo>
                  <a:lnTo>
                    <a:pt x="211" y="346"/>
                  </a:lnTo>
                  <a:lnTo>
                    <a:pt x="181" y="346"/>
                  </a:lnTo>
                  <a:lnTo>
                    <a:pt x="174" y="345"/>
                  </a:lnTo>
                  <a:lnTo>
                    <a:pt x="169" y="344"/>
                  </a:lnTo>
                  <a:lnTo>
                    <a:pt x="164" y="341"/>
                  </a:lnTo>
                  <a:lnTo>
                    <a:pt x="159" y="338"/>
                  </a:lnTo>
                  <a:lnTo>
                    <a:pt x="155" y="333"/>
                  </a:lnTo>
                  <a:lnTo>
                    <a:pt x="153" y="328"/>
                  </a:lnTo>
                  <a:lnTo>
                    <a:pt x="151" y="322"/>
                  </a:lnTo>
                  <a:lnTo>
                    <a:pt x="151" y="316"/>
                  </a:lnTo>
                  <a:lnTo>
                    <a:pt x="151" y="286"/>
                  </a:lnTo>
                  <a:lnTo>
                    <a:pt x="151" y="280"/>
                  </a:lnTo>
                  <a:lnTo>
                    <a:pt x="153" y="275"/>
                  </a:lnTo>
                  <a:lnTo>
                    <a:pt x="155" y="269"/>
                  </a:lnTo>
                  <a:lnTo>
                    <a:pt x="159" y="265"/>
                  </a:lnTo>
                  <a:lnTo>
                    <a:pt x="164" y="261"/>
                  </a:lnTo>
                  <a:lnTo>
                    <a:pt x="169" y="259"/>
                  </a:lnTo>
                  <a:lnTo>
                    <a:pt x="174" y="256"/>
                  </a:lnTo>
                  <a:lnTo>
                    <a:pt x="181" y="256"/>
                  </a:lnTo>
                  <a:lnTo>
                    <a:pt x="211" y="256"/>
                  </a:lnTo>
                  <a:lnTo>
                    <a:pt x="211" y="196"/>
                  </a:lnTo>
                  <a:lnTo>
                    <a:pt x="181" y="196"/>
                  </a:lnTo>
                  <a:lnTo>
                    <a:pt x="174" y="195"/>
                  </a:lnTo>
                  <a:lnTo>
                    <a:pt x="169" y="193"/>
                  </a:lnTo>
                  <a:lnTo>
                    <a:pt x="164" y="191"/>
                  </a:lnTo>
                  <a:lnTo>
                    <a:pt x="159" y="187"/>
                  </a:lnTo>
                  <a:lnTo>
                    <a:pt x="155" y="182"/>
                  </a:lnTo>
                  <a:lnTo>
                    <a:pt x="153" y="177"/>
                  </a:lnTo>
                  <a:lnTo>
                    <a:pt x="151" y="172"/>
                  </a:lnTo>
                  <a:lnTo>
                    <a:pt x="151" y="165"/>
                  </a:lnTo>
                  <a:lnTo>
                    <a:pt x="151" y="135"/>
                  </a:lnTo>
                  <a:lnTo>
                    <a:pt x="151" y="130"/>
                  </a:lnTo>
                  <a:lnTo>
                    <a:pt x="153" y="123"/>
                  </a:lnTo>
                  <a:lnTo>
                    <a:pt x="155" y="119"/>
                  </a:lnTo>
                  <a:lnTo>
                    <a:pt x="159" y="115"/>
                  </a:lnTo>
                  <a:lnTo>
                    <a:pt x="164" y="110"/>
                  </a:lnTo>
                  <a:lnTo>
                    <a:pt x="169" y="108"/>
                  </a:lnTo>
                  <a:lnTo>
                    <a:pt x="174" y="106"/>
                  </a:lnTo>
                  <a:lnTo>
                    <a:pt x="181" y="105"/>
                  </a:lnTo>
                  <a:lnTo>
                    <a:pt x="211" y="105"/>
                  </a:lnTo>
                  <a:lnTo>
                    <a:pt x="211" y="0"/>
                  </a:lnTo>
                  <a:lnTo>
                    <a:pt x="0" y="0"/>
                  </a:lnTo>
                  <a:lnTo>
                    <a:pt x="0" y="10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0" name="Freeform 326">
              <a:extLst>
                <a:ext uri="{FF2B5EF4-FFF2-40B4-BE49-F238E27FC236}">
                  <a16:creationId xmlns:a16="http://schemas.microsoft.com/office/drawing/2014/main" id="{505F0C26-0335-4A1D-AA0D-8C830A4F0DE4}"/>
                </a:ext>
              </a:extLst>
            </p:cNvPr>
            <p:cNvSpPr>
              <a:spLocks/>
            </p:cNvSpPr>
            <p:nvPr/>
          </p:nvSpPr>
          <p:spPr bwMode="auto">
            <a:xfrm>
              <a:off x="949325" y="771525"/>
              <a:ext cx="68263" cy="287338"/>
            </a:xfrm>
            <a:custGeom>
              <a:avLst/>
              <a:gdLst>
                <a:gd name="T0" fmla="*/ 30 w 211"/>
                <a:gd name="T1" fmla="*/ 105 h 903"/>
                <a:gd name="T2" fmla="*/ 42 w 211"/>
                <a:gd name="T3" fmla="*/ 107 h 903"/>
                <a:gd name="T4" fmla="*/ 52 w 211"/>
                <a:gd name="T5" fmla="*/ 115 h 903"/>
                <a:gd name="T6" fmla="*/ 58 w 211"/>
                <a:gd name="T7" fmla="*/ 123 h 903"/>
                <a:gd name="T8" fmla="*/ 60 w 211"/>
                <a:gd name="T9" fmla="*/ 135 h 903"/>
                <a:gd name="T10" fmla="*/ 59 w 211"/>
                <a:gd name="T11" fmla="*/ 172 h 903"/>
                <a:gd name="T12" fmla="*/ 55 w 211"/>
                <a:gd name="T13" fmla="*/ 182 h 903"/>
                <a:gd name="T14" fmla="*/ 47 w 211"/>
                <a:gd name="T15" fmla="*/ 191 h 903"/>
                <a:gd name="T16" fmla="*/ 36 w 211"/>
                <a:gd name="T17" fmla="*/ 195 h 903"/>
                <a:gd name="T18" fmla="*/ 0 w 211"/>
                <a:gd name="T19" fmla="*/ 196 h 903"/>
                <a:gd name="T20" fmla="*/ 30 w 211"/>
                <a:gd name="T21" fmla="*/ 256 h 903"/>
                <a:gd name="T22" fmla="*/ 42 w 211"/>
                <a:gd name="T23" fmla="*/ 259 h 903"/>
                <a:gd name="T24" fmla="*/ 52 w 211"/>
                <a:gd name="T25" fmla="*/ 265 h 903"/>
                <a:gd name="T26" fmla="*/ 58 w 211"/>
                <a:gd name="T27" fmla="*/ 275 h 903"/>
                <a:gd name="T28" fmla="*/ 60 w 211"/>
                <a:gd name="T29" fmla="*/ 286 h 903"/>
                <a:gd name="T30" fmla="*/ 59 w 211"/>
                <a:gd name="T31" fmla="*/ 322 h 903"/>
                <a:gd name="T32" fmla="*/ 55 w 211"/>
                <a:gd name="T33" fmla="*/ 333 h 903"/>
                <a:gd name="T34" fmla="*/ 47 w 211"/>
                <a:gd name="T35" fmla="*/ 341 h 903"/>
                <a:gd name="T36" fmla="*/ 36 w 211"/>
                <a:gd name="T37" fmla="*/ 345 h 903"/>
                <a:gd name="T38" fmla="*/ 0 w 211"/>
                <a:gd name="T39" fmla="*/ 346 h 903"/>
                <a:gd name="T40" fmla="*/ 30 w 211"/>
                <a:gd name="T41" fmla="*/ 708 h 903"/>
                <a:gd name="T42" fmla="*/ 42 w 211"/>
                <a:gd name="T43" fmla="*/ 710 h 903"/>
                <a:gd name="T44" fmla="*/ 52 w 211"/>
                <a:gd name="T45" fmla="*/ 717 h 903"/>
                <a:gd name="T46" fmla="*/ 58 w 211"/>
                <a:gd name="T47" fmla="*/ 726 h 903"/>
                <a:gd name="T48" fmla="*/ 60 w 211"/>
                <a:gd name="T49" fmla="*/ 738 h 903"/>
                <a:gd name="T50" fmla="*/ 59 w 211"/>
                <a:gd name="T51" fmla="*/ 773 h 903"/>
                <a:gd name="T52" fmla="*/ 55 w 211"/>
                <a:gd name="T53" fmla="*/ 785 h 903"/>
                <a:gd name="T54" fmla="*/ 47 w 211"/>
                <a:gd name="T55" fmla="*/ 793 h 903"/>
                <a:gd name="T56" fmla="*/ 36 w 211"/>
                <a:gd name="T57" fmla="*/ 797 h 903"/>
                <a:gd name="T58" fmla="*/ 0 w 211"/>
                <a:gd name="T59" fmla="*/ 798 h 903"/>
                <a:gd name="T60" fmla="*/ 211 w 211"/>
                <a:gd name="T61" fmla="*/ 903 h 903"/>
                <a:gd name="T62" fmla="*/ 181 w 211"/>
                <a:gd name="T63" fmla="*/ 798 h 903"/>
                <a:gd name="T64" fmla="*/ 169 w 211"/>
                <a:gd name="T65" fmla="*/ 796 h 903"/>
                <a:gd name="T66" fmla="*/ 159 w 211"/>
                <a:gd name="T67" fmla="*/ 789 h 903"/>
                <a:gd name="T68" fmla="*/ 153 w 211"/>
                <a:gd name="T69" fmla="*/ 780 h 903"/>
                <a:gd name="T70" fmla="*/ 151 w 211"/>
                <a:gd name="T71" fmla="*/ 768 h 903"/>
                <a:gd name="T72" fmla="*/ 152 w 211"/>
                <a:gd name="T73" fmla="*/ 732 h 903"/>
                <a:gd name="T74" fmla="*/ 156 w 211"/>
                <a:gd name="T75" fmla="*/ 721 h 903"/>
                <a:gd name="T76" fmla="*/ 164 w 211"/>
                <a:gd name="T77" fmla="*/ 713 h 903"/>
                <a:gd name="T78" fmla="*/ 175 w 211"/>
                <a:gd name="T79" fmla="*/ 708 h 903"/>
                <a:gd name="T80" fmla="*/ 211 w 211"/>
                <a:gd name="T81" fmla="*/ 708 h 903"/>
                <a:gd name="T82" fmla="*/ 181 w 211"/>
                <a:gd name="T83" fmla="*/ 648 h 903"/>
                <a:gd name="T84" fmla="*/ 169 w 211"/>
                <a:gd name="T85" fmla="*/ 645 h 903"/>
                <a:gd name="T86" fmla="*/ 159 w 211"/>
                <a:gd name="T87" fmla="*/ 638 h 903"/>
                <a:gd name="T88" fmla="*/ 153 w 211"/>
                <a:gd name="T89" fmla="*/ 629 h 903"/>
                <a:gd name="T90" fmla="*/ 151 w 211"/>
                <a:gd name="T91" fmla="*/ 618 h 903"/>
                <a:gd name="T92" fmla="*/ 152 w 211"/>
                <a:gd name="T93" fmla="*/ 581 h 903"/>
                <a:gd name="T94" fmla="*/ 156 w 211"/>
                <a:gd name="T95" fmla="*/ 571 h 903"/>
                <a:gd name="T96" fmla="*/ 164 w 211"/>
                <a:gd name="T97" fmla="*/ 562 h 903"/>
                <a:gd name="T98" fmla="*/ 175 w 211"/>
                <a:gd name="T99" fmla="*/ 558 h 903"/>
                <a:gd name="T100" fmla="*/ 211 w 211"/>
                <a:gd name="T101" fmla="*/ 557 h 903"/>
                <a:gd name="T102" fmla="*/ 181 w 211"/>
                <a:gd name="T103" fmla="*/ 196 h 903"/>
                <a:gd name="T104" fmla="*/ 169 w 211"/>
                <a:gd name="T105" fmla="*/ 193 h 903"/>
                <a:gd name="T106" fmla="*/ 159 w 211"/>
                <a:gd name="T107" fmla="*/ 187 h 903"/>
                <a:gd name="T108" fmla="*/ 153 w 211"/>
                <a:gd name="T109" fmla="*/ 177 h 903"/>
                <a:gd name="T110" fmla="*/ 151 w 211"/>
                <a:gd name="T111" fmla="*/ 165 h 903"/>
                <a:gd name="T112" fmla="*/ 152 w 211"/>
                <a:gd name="T113" fmla="*/ 130 h 903"/>
                <a:gd name="T114" fmla="*/ 156 w 211"/>
                <a:gd name="T115" fmla="*/ 119 h 903"/>
                <a:gd name="T116" fmla="*/ 164 w 211"/>
                <a:gd name="T117" fmla="*/ 110 h 903"/>
                <a:gd name="T118" fmla="*/ 175 w 211"/>
                <a:gd name="T119" fmla="*/ 106 h 903"/>
                <a:gd name="T120" fmla="*/ 211 w 211"/>
                <a:gd name="T121" fmla="*/ 105 h 903"/>
                <a:gd name="T122" fmla="*/ 0 w 211"/>
                <a:gd name="T123" fmla="*/ 0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1" h="903">
                  <a:moveTo>
                    <a:pt x="0" y="105"/>
                  </a:moveTo>
                  <a:lnTo>
                    <a:pt x="30" y="105"/>
                  </a:lnTo>
                  <a:lnTo>
                    <a:pt x="36" y="106"/>
                  </a:lnTo>
                  <a:lnTo>
                    <a:pt x="42" y="107"/>
                  </a:lnTo>
                  <a:lnTo>
                    <a:pt x="47" y="110"/>
                  </a:lnTo>
                  <a:lnTo>
                    <a:pt x="52" y="115"/>
                  </a:lnTo>
                  <a:lnTo>
                    <a:pt x="55" y="119"/>
                  </a:lnTo>
                  <a:lnTo>
                    <a:pt x="58" y="123"/>
                  </a:lnTo>
                  <a:lnTo>
                    <a:pt x="59" y="130"/>
                  </a:lnTo>
                  <a:lnTo>
                    <a:pt x="60" y="135"/>
                  </a:lnTo>
                  <a:lnTo>
                    <a:pt x="60" y="165"/>
                  </a:lnTo>
                  <a:lnTo>
                    <a:pt x="59" y="172"/>
                  </a:lnTo>
                  <a:lnTo>
                    <a:pt x="58" y="177"/>
                  </a:lnTo>
                  <a:lnTo>
                    <a:pt x="55" y="182"/>
                  </a:lnTo>
                  <a:lnTo>
                    <a:pt x="52" y="187"/>
                  </a:lnTo>
                  <a:lnTo>
                    <a:pt x="47" y="191"/>
                  </a:lnTo>
                  <a:lnTo>
                    <a:pt x="42" y="193"/>
                  </a:lnTo>
                  <a:lnTo>
                    <a:pt x="36" y="195"/>
                  </a:lnTo>
                  <a:lnTo>
                    <a:pt x="30" y="196"/>
                  </a:lnTo>
                  <a:lnTo>
                    <a:pt x="0" y="196"/>
                  </a:lnTo>
                  <a:lnTo>
                    <a:pt x="0" y="256"/>
                  </a:lnTo>
                  <a:lnTo>
                    <a:pt x="30" y="256"/>
                  </a:lnTo>
                  <a:lnTo>
                    <a:pt x="36" y="256"/>
                  </a:lnTo>
                  <a:lnTo>
                    <a:pt x="42" y="259"/>
                  </a:lnTo>
                  <a:lnTo>
                    <a:pt x="47" y="261"/>
                  </a:lnTo>
                  <a:lnTo>
                    <a:pt x="52" y="265"/>
                  </a:lnTo>
                  <a:lnTo>
                    <a:pt x="55" y="269"/>
                  </a:lnTo>
                  <a:lnTo>
                    <a:pt x="58" y="275"/>
                  </a:lnTo>
                  <a:lnTo>
                    <a:pt x="59" y="280"/>
                  </a:lnTo>
                  <a:lnTo>
                    <a:pt x="60" y="286"/>
                  </a:lnTo>
                  <a:lnTo>
                    <a:pt x="60" y="316"/>
                  </a:lnTo>
                  <a:lnTo>
                    <a:pt x="59" y="322"/>
                  </a:lnTo>
                  <a:lnTo>
                    <a:pt x="58" y="328"/>
                  </a:lnTo>
                  <a:lnTo>
                    <a:pt x="55" y="333"/>
                  </a:lnTo>
                  <a:lnTo>
                    <a:pt x="52" y="338"/>
                  </a:lnTo>
                  <a:lnTo>
                    <a:pt x="47" y="341"/>
                  </a:lnTo>
                  <a:lnTo>
                    <a:pt x="42" y="344"/>
                  </a:lnTo>
                  <a:lnTo>
                    <a:pt x="36" y="345"/>
                  </a:lnTo>
                  <a:lnTo>
                    <a:pt x="30" y="346"/>
                  </a:lnTo>
                  <a:lnTo>
                    <a:pt x="0" y="346"/>
                  </a:lnTo>
                  <a:lnTo>
                    <a:pt x="0" y="708"/>
                  </a:lnTo>
                  <a:lnTo>
                    <a:pt x="30" y="708"/>
                  </a:lnTo>
                  <a:lnTo>
                    <a:pt x="36" y="708"/>
                  </a:lnTo>
                  <a:lnTo>
                    <a:pt x="42" y="710"/>
                  </a:lnTo>
                  <a:lnTo>
                    <a:pt x="47" y="712"/>
                  </a:lnTo>
                  <a:lnTo>
                    <a:pt x="52" y="717"/>
                  </a:lnTo>
                  <a:lnTo>
                    <a:pt x="55" y="721"/>
                  </a:lnTo>
                  <a:lnTo>
                    <a:pt x="58" y="726"/>
                  </a:lnTo>
                  <a:lnTo>
                    <a:pt x="59" y="732"/>
                  </a:lnTo>
                  <a:lnTo>
                    <a:pt x="60" y="738"/>
                  </a:lnTo>
                  <a:lnTo>
                    <a:pt x="60" y="768"/>
                  </a:lnTo>
                  <a:lnTo>
                    <a:pt x="59" y="773"/>
                  </a:lnTo>
                  <a:lnTo>
                    <a:pt x="58" y="780"/>
                  </a:lnTo>
                  <a:lnTo>
                    <a:pt x="55" y="785"/>
                  </a:lnTo>
                  <a:lnTo>
                    <a:pt x="52" y="789"/>
                  </a:lnTo>
                  <a:lnTo>
                    <a:pt x="47" y="793"/>
                  </a:lnTo>
                  <a:lnTo>
                    <a:pt x="42" y="796"/>
                  </a:lnTo>
                  <a:lnTo>
                    <a:pt x="36" y="797"/>
                  </a:lnTo>
                  <a:lnTo>
                    <a:pt x="30" y="798"/>
                  </a:lnTo>
                  <a:lnTo>
                    <a:pt x="0" y="798"/>
                  </a:lnTo>
                  <a:lnTo>
                    <a:pt x="0" y="903"/>
                  </a:lnTo>
                  <a:lnTo>
                    <a:pt x="211" y="903"/>
                  </a:lnTo>
                  <a:lnTo>
                    <a:pt x="211" y="798"/>
                  </a:lnTo>
                  <a:lnTo>
                    <a:pt x="181" y="798"/>
                  </a:lnTo>
                  <a:lnTo>
                    <a:pt x="175" y="797"/>
                  </a:lnTo>
                  <a:lnTo>
                    <a:pt x="169" y="796"/>
                  </a:lnTo>
                  <a:lnTo>
                    <a:pt x="164" y="793"/>
                  </a:lnTo>
                  <a:lnTo>
                    <a:pt x="159" y="789"/>
                  </a:lnTo>
                  <a:lnTo>
                    <a:pt x="156" y="785"/>
                  </a:lnTo>
                  <a:lnTo>
                    <a:pt x="153" y="780"/>
                  </a:lnTo>
                  <a:lnTo>
                    <a:pt x="152" y="774"/>
                  </a:lnTo>
                  <a:lnTo>
                    <a:pt x="151" y="768"/>
                  </a:lnTo>
                  <a:lnTo>
                    <a:pt x="151" y="738"/>
                  </a:lnTo>
                  <a:lnTo>
                    <a:pt x="152" y="732"/>
                  </a:lnTo>
                  <a:lnTo>
                    <a:pt x="153" y="726"/>
                  </a:lnTo>
                  <a:lnTo>
                    <a:pt x="156" y="721"/>
                  </a:lnTo>
                  <a:lnTo>
                    <a:pt x="159" y="717"/>
                  </a:lnTo>
                  <a:lnTo>
                    <a:pt x="164" y="713"/>
                  </a:lnTo>
                  <a:lnTo>
                    <a:pt x="169" y="710"/>
                  </a:lnTo>
                  <a:lnTo>
                    <a:pt x="175" y="708"/>
                  </a:lnTo>
                  <a:lnTo>
                    <a:pt x="181" y="708"/>
                  </a:lnTo>
                  <a:lnTo>
                    <a:pt x="211" y="708"/>
                  </a:lnTo>
                  <a:lnTo>
                    <a:pt x="211" y="648"/>
                  </a:lnTo>
                  <a:lnTo>
                    <a:pt x="181" y="648"/>
                  </a:lnTo>
                  <a:lnTo>
                    <a:pt x="175" y="647"/>
                  </a:lnTo>
                  <a:lnTo>
                    <a:pt x="169" y="645"/>
                  </a:lnTo>
                  <a:lnTo>
                    <a:pt x="164" y="643"/>
                  </a:lnTo>
                  <a:lnTo>
                    <a:pt x="159" y="638"/>
                  </a:lnTo>
                  <a:lnTo>
                    <a:pt x="156" y="634"/>
                  </a:lnTo>
                  <a:lnTo>
                    <a:pt x="153" y="629"/>
                  </a:lnTo>
                  <a:lnTo>
                    <a:pt x="152" y="623"/>
                  </a:lnTo>
                  <a:lnTo>
                    <a:pt x="151" y="618"/>
                  </a:lnTo>
                  <a:lnTo>
                    <a:pt x="151" y="587"/>
                  </a:lnTo>
                  <a:lnTo>
                    <a:pt x="152" y="581"/>
                  </a:lnTo>
                  <a:lnTo>
                    <a:pt x="153" y="576"/>
                  </a:lnTo>
                  <a:lnTo>
                    <a:pt x="156" y="571"/>
                  </a:lnTo>
                  <a:lnTo>
                    <a:pt x="159" y="566"/>
                  </a:lnTo>
                  <a:lnTo>
                    <a:pt x="164" y="562"/>
                  </a:lnTo>
                  <a:lnTo>
                    <a:pt x="169" y="560"/>
                  </a:lnTo>
                  <a:lnTo>
                    <a:pt x="175" y="558"/>
                  </a:lnTo>
                  <a:lnTo>
                    <a:pt x="181" y="557"/>
                  </a:lnTo>
                  <a:lnTo>
                    <a:pt x="211" y="557"/>
                  </a:lnTo>
                  <a:lnTo>
                    <a:pt x="211" y="196"/>
                  </a:lnTo>
                  <a:lnTo>
                    <a:pt x="181" y="196"/>
                  </a:lnTo>
                  <a:lnTo>
                    <a:pt x="175" y="195"/>
                  </a:lnTo>
                  <a:lnTo>
                    <a:pt x="169" y="193"/>
                  </a:lnTo>
                  <a:lnTo>
                    <a:pt x="164" y="191"/>
                  </a:lnTo>
                  <a:lnTo>
                    <a:pt x="159" y="187"/>
                  </a:lnTo>
                  <a:lnTo>
                    <a:pt x="156" y="182"/>
                  </a:lnTo>
                  <a:lnTo>
                    <a:pt x="153" y="177"/>
                  </a:lnTo>
                  <a:lnTo>
                    <a:pt x="152" y="172"/>
                  </a:lnTo>
                  <a:lnTo>
                    <a:pt x="151" y="165"/>
                  </a:lnTo>
                  <a:lnTo>
                    <a:pt x="151" y="135"/>
                  </a:lnTo>
                  <a:lnTo>
                    <a:pt x="152" y="130"/>
                  </a:lnTo>
                  <a:lnTo>
                    <a:pt x="153" y="123"/>
                  </a:lnTo>
                  <a:lnTo>
                    <a:pt x="156" y="119"/>
                  </a:lnTo>
                  <a:lnTo>
                    <a:pt x="159" y="115"/>
                  </a:lnTo>
                  <a:lnTo>
                    <a:pt x="164" y="110"/>
                  </a:lnTo>
                  <a:lnTo>
                    <a:pt x="169" y="108"/>
                  </a:lnTo>
                  <a:lnTo>
                    <a:pt x="175" y="106"/>
                  </a:lnTo>
                  <a:lnTo>
                    <a:pt x="181" y="105"/>
                  </a:lnTo>
                  <a:lnTo>
                    <a:pt x="211" y="105"/>
                  </a:lnTo>
                  <a:lnTo>
                    <a:pt x="211" y="0"/>
                  </a:lnTo>
                  <a:lnTo>
                    <a:pt x="0" y="0"/>
                  </a:lnTo>
                  <a:lnTo>
                    <a:pt x="0" y="10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1" name="Freeform 327">
              <a:extLst>
                <a:ext uri="{FF2B5EF4-FFF2-40B4-BE49-F238E27FC236}">
                  <a16:creationId xmlns:a16="http://schemas.microsoft.com/office/drawing/2014/main" id="{EE66CB30-F704-45C9-BA83-17BA7DC13889}"/>
                </a:ext>
              </a:extLst>
            </p:cNvPr>
            <p:cNvSpPr>
              <a:spLocks/>
            </p:cNvSpPr>
            <p:nvPr/>
          </p:nvSpPr>
          <p:spPr bwMode="auto">
            <a:xfrm>
              <a:off x="1103313" y="771525"/>
              <a:ext cx="61913" cy="287338"/>
            </a:xfrm>
            <a:custGeom>
              <a:avLst/>
              <a:gdLst>
                <a:gd name="T0" fmla="*/ 0 w 195"/>
                <a:gd name="T1" fmla="*/ 0 h 903"/>
                <a:gd name="T2" fmla="*/ 30 w 195"/>
                <a:gd name="T3" fmla="*/ 105 h 903"/>
                <a:gd name="T4" fmla="*/ 42 w 195"/>
                <a:gd name="T5" fmla="*/ 107 h 903"/>
                <a:gd name="T6" fmla="*/ 51 w 195"/>
                <a:gd name="T7" fmla="*/ 115 h 903"/>
                <a:gd name="T8" fmla="*/ 58 w 195"/>
                <a:gd name="T9" fmla="*/ 123 h 903"/>
                <a:gd name="T10" fmla="*/ 60 w 195"/>
                <a:gd name="T11" fmla="*/ 135 h 903"/>
                <a:gd name="T12" fmla="*/ 59 w 195"/>
                <a:gd name="T13" fmla="*/ 172 h 903"/>
                <a:gd name="T14" fmla="*/ 55 w 195"/>
                <a:gd name="T15" fmla="*/ 182 h 903"/>
                <a:gd name="T16" fmla="*/ 47 w 195"/>
                <a:gd name="T17" fmla="*/ 191 h 903"/>
                <a:gd name="T18" fmla="*/ 36 w 195"/>
                <a:gd name="T19" fmla="*/ 195 h 903"/>
                <a:gd name="T20" fmla="*/ 0 w 195"/>
                <a:gd name="T21" fmla="*/ 196 h 903"/>
                <a:gd name="T22" fmla="*/ 30 w 195"/>
                <a:gd name="T23" fmla="*/ 256 h 903"/>
                <a:gd name="T24" fmla="*/ 42 w 195"/>
                <a:gd name="T25" fmla="*/ 259 h 903"/>
                <a:gd name="T26" fmla="*/ 51 w 195"/>
                <a:gd name="T27" fmla="*/ 265 h 903"/>
                <a:gd name="T28" fmla="*/ 58 w 195"/>
                <a:gd name="T29" fmla="*/ 275 h 903"/>
                <a:gd name="T30" fmla="*/ 60 w 195"/>
                <a:gd name="T31" fmla="*/ 286 h 903"/>
                <a:gd name="T32" fmla="*/ 59 w 195"/>
                <a:gd name="T33" fmla="*/ 322 h 903"/>
                <a:gd name="T34" fmla="*/ 55 w 195"/>
                <a:gd name="T35" fmla="*/ 333 h 903"/>
                <a:gd name="T36" fmla="*/ 47 w 195"/>
                <a:gd name="T37" fmla="*/ 341 h 903"/>
                <a:gd name="T38" fmla="*/ 36 w 195"/>
                <a:gd name="T39" fmla="*/ 345 h 903"/>
                <a:gd name="T40" fmla="*/ 0 w 195"/>
                <a:gd name="T41" fmla="*/ 346 h 903"/>
                <a:gd name="T42" fmla="*/ 30 w 195"/>
                <a:gd name="T43" fmla="*/ 407 h 903"/>
                <a:gd name="T44" fmla="*/ 42 w 195"/>
                <a:gd name="T45" fmla="*/ 409 h 903"/>
                <a:gd name="T46" fmla="*/ 51 w 195"/>
                <a:gd name="T47" fmla="*/ 415 h 903"/>
                <a:gd name="T48" fmla="*/ 58 w 195"/>
                <a:gd name="T49" fmla="*/ 425 h 903"/>
                <a:gd name="T50" fmla="*/ 60 w 195"/>
                <a:gd name="T51" fmla="*/ 437 h 903"/>
                <a:gd name="T52" fmla="*/ 59 w 195"/>
                <a:gd name="T53" fmla="*/ 473 h 903"/>
                <a:gd name="T54" fmla="*/ 55 w 195"/>
                <a:gd name="T55" fmla="*/ 484 h 903"/>
                <a:gd name="T56" fmla="*/ 47 w 195"/>
                <a:gd name="T57" fmla="*/ 491 h 903"/>
                <a:gd name="T58" fmla="*/ 36 w 195"/>
                <a:gd name="T59" fmla="*/ 497 h 903"/>
                <a:gd name="T60" fmla="*/ 0 w 195"/>
                <a:gd name="T61" fmla="*/ 497 h 903"/>
                <a:gd name="T62" fmla="*/ 180 w 195"/>
                <a:gd name="T63" fmla="*/ 903 h 903"/>
                <a:gd name="T64" fmla="*/ 187 w 195"/>
                <a:gd name="T65" fmla="*/ 902 h 903"/>
                <a:gd name="T66" fmla="*/ 191 w 195"/>
                <a:gd name="T67" fmla="*/ 899 h 903"/>
                <a:gd name="T68" fmla="*/ 194 w 195"/>
                <a:gd name="T69" fmla="*/ 895 h 903"/>
                <a:gd name="T70" fmla="*/ 195 w 195"/>
                <a:gd name="T71" fmla="*/ 888 h 903"/>
                <a:gd name="T72" fmla="*/ 195 w 195"/>
                <a:gd name="T73" fmla="*/ 12 h 903"/>
                <a:gd name="T74" fmla="*/ 193 w 195"/>
                <a:gd name="T75" fmla="*/ 6 h 903"/>
                <a:gd name="T76" fmla="*/ 189 w 195"/>
                <a:gd name="T77" fmla="*/ 2 h 903"/>
                <a:gd name="T78" fmla="*/ 183 w 195"/>
                <a:gd name="T79" fmla="*/ 0 h 903"/>
                <a:gd name="T80" fmla="*/ 180 w 195"/>
                <a:gd name="T81" fmla="*/ 0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95" h="903">
                  <a:moveTo>
                    <a:pt x="180" y="0"/>
                  </a:moveTo>
                  <a:lnTo>
                    <a:pt x="0" y="0"/>
                  </a:lnTo>
                  <a:lnTo>
                    <a:pt x="0" y="105"/>
                  </a:lnTo>
                  <a:lnTo>
                    <a:pt x="30" y="105"/>
                  </a:lnTo>
                  <a:lnTo>
                    <a:pt x="36" y="106"/>
                  </a:lnTo>
                  <a:lnTo>
                    <a:pt x="42" y="107"/>
                  </a:lnTo>
                  <a:lnTo>
                    <a:pt x="47" y="110"/>
                  </a:lnTo>
                  <a:lnTo>
                    <a:pt x="51" y="115"/>
                  </a:lnTo>
                  <a:lnTo>
                    <a:pt x="55" y="119"/>
                  </a:lnTo>
                  <a:lnTo>
                    <a:pt x="58" y="123"/>
                  </a:lnTo>
                  <a:lnTo>
                    <a:pt x="59" y="130"/>
                  </a:lnTo>
                  <a:lnTo>
                    <a:pt x="60" y="135"/>
                  </a:lnTo>
                  <a:lnTo>
                    <a:pt x="60" y="165"/>
                  </a:lnTo>
                  <a:lnTo>
                    <a:pt x="59" y="172"/>
                  </a:lnTo>
                  <a:lnTo>
                    <a:pt x="58" y="177"/>
                  </a:lnTo>
                  <a:lnTo>
                    <a:pt x="55" y="182"/>
                  </a:lnTo>
                  <a:lnTo>
                    <a:pt x="51" y="187"/>
                  </a:lnTo>
                  <a:lnTo>
                    <a:pt x="47" y="191"/>
                  </a:lnTo>
                  <a:lnTo>
                    <a:pt x="42" y="193"/>
                  </a:lnTo>
                  <a:lnTo>
                    <a:pt x="36" y="195"/>
                  </a:lnTo>
                  <a:lnTo>
                    <a:pt x="30" y="196"/>
                  </a:lnTo>
                  <a:lnTo>
                    <a:pt x="0" y="196"/>
                  </a:lnTo>
                  <a:lnTo>
                    <a:pt x="0" y="256"/>
                  </a:lnTo>
                  <a:lnTo>
                    <a:pt x="30" y="256"/>
                  </a:lnTo>
                  <a:lnTo>
                    <a:pt x="36" y="256"/>
                  </a:lnTo>
                  <a:lnTo>
                    <a:pt x="42" y="259"/>
                  </a:lnTo>
                  <a:lnTo>
                    <a:pt x="47" y="261"/>
                  </a:lnTo>
                  <a:lnTo>
                    <a:pt x="51" y="265"/>
                  </a:lnTo>
                  <a:lnTo>
                    <a:pt x="55" y="269"/>
                  </a:lnTo>
                  <a:lnTo>
                    <a:pt x="58" y="275"/>
                  </a:lnTo>
                  <a:lnTo>
                    <a:pt x="59" y="280"/>
                  </a:lnTo>
                  <a:lnTo>
                    <a:pt x="60" y="286"/>
                  </a:lnTo>
                  <a:lnTo>
                    <a:pt x="60" y="316"/>
                  </a:lnTo>
                  <a:lnTo>
                    <a:pt x="59" y="322"/>
                  </a:lnTo>
                  <a:lnTo>
                    <a:pt x="58" y="328"/>
                  </a:lnTo>
                  <a:lnTo>
                    <a:pt x="55" y="333"/>
                  </a:lnTo>
                  <a:lnTo>
                    <a:pt x="51" y="338"/>
                  </a:lnTo>
                  <a:lnTo>
                    <a:pt x="47" y="341"/>
                  </a:lnTo>
                  <a:lnTo>
                    <a:pt x="42" y="344"/>
                  </a:lnTo>
                  <a:lnTo>
                    <a:pt x="36" y="345"/>
                  </a:lnTo>
                  <a:lnTo>
                    <a:pt x="30" y="346"/>
                  </a:lnTo>
                  <a:lnTo>
                    <a:pt x="0" y="346"/>
                  </a:lnTo>
                  <a:lnTo>
                    <a:pt x="0" y="407"/>
                  </a:lnTo>
                  <a:lnTo>
                    <a:pt x="30" y="407"/>
                  </a:lnTo>
                  <a:lnTo>
                    <a:pt x="36" y="408"/>
                  </a:lnTo>
                  <a:lnTo>
                    <a:pt x="42" y="409"/>
                  </a:lnTo>
                  <a:lnTo>
                    <a:pt x="47" y="412"/>
                  </a:lnTo>
                  <a:lnTo>
                    <a:pt x="51" y="415"/>
                  </a:lnTo>
                  <a:lnTo>
                    <a:pt x="55" y="419"/>
                  </a:lnTo>
                  <a:lnTo>
                    <a:pt x="58" y="425"/>
                  </a:lnTo>
                  <a:lnTo>
                    <a:pt x="59" y="430"/>
                  </a:lnTo>
                  <a:lnTo>
                    <a:pt x="60" y="437"/>
                  </a:lnTo>
                  <a:lnTo>
                    <a:pt x="60" y="467"/>
                  </a:lnTo>
                  <a:lnTo>
                    <a:pt x="59" y="473"/>
                  </a:lnTo>
                  <a:lnTo>
                    <a:pt x="58" y="478"/>
                  </a:lnTo>
                  <a:lnTo>
                    <a:pt x="55" y="484"/>
                  </a:lnTo>
                  <a:lnTo>
                    <a:pt x="51" y="488"/>
                  </a:lnTo>
                  <a:lnTo>
                    <a:pt x="47" y="491"/>
                  </a:lnTo>
                  <a:lnTo>
                    <a:pt x="42" y="495"/>
                  </a:lnTo>
                  <a:lnTo>
                    <a:pt x="36" y="497"/>
                  </a:lnTo>
                  <a:lnTo>
                    <a:pt x="30" y="497"/>
                  </a:lnTo>
                  <a:lnTo>
                    <a:pt x="0" y="497"/>
                  </a:lnTo>
                  <a:lnTo>
                    <a:pt x="0" y="903"/>
                  </a:lnTo>
                  <a:lnTo>
                    <a:pt x="180" y="903"/>
                  </a:lnTo>
                  <a:lnTo>
                    <a:pt x="183" y="903"/>
                  </a:lnTo>
                  <a:lnTo>
                    <a:pt x="187" y="902"/>
                  </a:lnTo>
                  <a:lnTo>
                    <a:pt x="189" y="901"/>
                  </a:lnTo>
                  <a:lnTo>
                    <a:pt x="191" y="899"/>
                  </a:lnTo>
                  <a:lnTo>
                    <a:pt x="193" y="897"/>
                  </a:lnTo>
                  <a:lnTo>
                    <a:pt x="194" y="895"/>
                  </a:lnTo>
                  <a:lnTo>
                    <a:pt x="195" y="891"/>
                  </a:lnTo>
                  <a:lnTo>
                    <a:pt x="195" y="888"/>
                  </a:lnTo>
                  <a:lnTo>
                    <a:pt x="195" y="15"/>
                  </a:lnTo>
                  <a:lnTo>
                    <a:pt x="195" y="12"/>
                  </a:lnTo>
                  <a:lnTo>
                    <a:pt x="194" y="10"/>
                  </a:lnTo>
                  <a:lnTo>
                    <a:pt x="193" y="6"/>
                  </a:lnTo>
                  <a:lnTo>
                    <a:pt x="191" y="4"/>
                  </a:lnTo>
                  <a:lnTo>
                    <a:pt x="189" y="2"/>
                  </a:lnTo>
                  <a:lnTo>
                    <a:pt x="187" y="1"/>
                  </a:lnTo>
                  <a:lnTo>
                    <a:pt x="183" y="0"/>
                  </a:lnTo>
                  <a:lnTo>
                    <a:pt x="180" y="0"/>
                  </a:lnTo>
                  <a:lnTo>
                    <a:pt x="18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72" name="Freeform 2319" descr="Icon of leaf. ">
            <a:extLst>
              <a:ext uri="{FF2B5EF4-FFF2-40B4-BE49-F238E27FC236}">
                <a16:creationId xmlns:a16="http://schemas.microsoft.com/office/drawing/2014/main" id="{4C935A16-4F4C-4B17-B911-F1D554A088A8}"/>
              </a:ext>
            </a:extLst>
          </p:cNvPr>
          <p:cNvSpPr>
            <a:spLocks noEditPoints="1"/>
          </p:cNvSpPr>
          <p:nvPr/>
        </p:nvSpPr>
        <p:spPr bwMode="auto">
          <a:xfrm>
            <a:off x="10247928" y="2303513"/>
            <a:ext cx="367656" cy="367656"/>
          </a:xfrm>
          <a:custGeom>
            <a:avLst/>
            <a:gdLst>
              <a:gd name="T0" fmla="*/ 550 w 868"/>
              <a:gd name="T1" fmla="*/ 453 h 868"/>
              <a:gd name="T2" fmla="*/ 561 w 868"/>
              <a:gd name="T3" fmla="*/ 457 h 868"/>
              <a:gd name="T4" fmla="*/ 565 w 868"/>
              <a:gd name="T5" fmla="*/ 468 h 868"/>
              <a:gd name="T6" fmla="*/ 561 w 868"/>
              <a:gd name="T7" fmla="*/ 479 h 868"/>
              <a:gd name="T8" fmla="*/ 550 w 868"/>
              <a:gd name="T9" fmla="*/ 483 h 868"/>
              <a:gd name="T10" fmla="*/ 432 w 868"/>
              <a:gd name="T11" fmla="*/ 604 h 868"/>
              <a:gd name="T12" fmla="*/ 442 w 868"/>
              <a:gd name="T13" fmla="*/ 611 h 868"/>
              <a:gd name="T14" fmla="*/ 444 w 868"/>
              <a:gd name="T15" fmla="*/ 622 h 868"/>
              <a:gd name="T16" fmla="*/ 437 w 868"/>
              <a:gd name="T17" fmla="*/ 632 h 868"/>
              <a:gd name="T18" fmla="*/ 254 w 868"/>
              <a:gd name="T19" fmla="*/ 634 h 868"/>
              <a:gd name="T20" fmla="*/ 233 w 868"/>
              <a:gd name="T21" fmla="*/ 438 h 868"/>
              <a:gd name="T22" fmla="*/ 237 w 868"/>
              <a:gd name="T23" fmla="*/ 427 h 868"/>
              <a:gd name="T24" fmla="*/ 248 w 868"/>
              <a:gd name="T25" fmla="*/ 423 h 868"/>
              <a:gd name="T26" fmla="*/ 258 w 868"/>
              <a:gd name="T27" fmla="*/ 427 h 868"/>
              <a:gd name="T28" fmla="*/ 263 w 868"/>
              <a:gd name="T29" fmla="*/ 438 h 868"/>
              <a:gd name="T30" fmla="*/ 384 w 868"/>
              <a:gd name="T31" fmla="*/ 315 h 868"/>
              <a:gd name="T32" fmla="*/ 390 w 868"/>
              <a:gd name="T33" fmla="*/ 305 h 868"/>
              <a:gd name="T34" fmla="*/ 402 w 868"/>
              <a:gd name="T35" fmla="*/ 303 h 868"/>
              <a:gd name="T36" fmla="*/ 412 w 868"/>
              <a:gd name="T37" fmla="*/ 309 h 868"/>
              <a:gd name="T38" fmla="*/ 414 w 868"/>
              <a:gd name="T39" fmla="*/ 431 h 868"/>
              <a:gd name="T40" fmla="*/ 536 w 868"/>
              <a:gd name="T41" fmla="*/ 251 h 868"/>
              <a:gd name="T42" fmla="*/ 544 w 868"/>
              <a:gd name="T43" fmla="*/ 243 h 868"/>
              <a:gd name="T44" fmla="*/ 555 w 868"/>
              <a:gd name="T45" fmla="*/ 243 h 868"/>
              <a:gd name="T46" fmla="*/ 564 w 868"/>
              <a:gd name="T47" fmla="*/ 251 h 868"/>
              <a:gd name="T48" fmla="*/ 610 w 868"/>
              <a:gd name="T49" fmla="*/ 302 h 868"/>
              <a:gd name="T50" fmla="*/ 621 w 868"/>
              <a:gd name="T51" fmla="*/ 307 h 868"/>
              <a:gd name="T52" fmla="*/ 625 w 868"/>
              <a:gd name="T53" fmla="*/ 317 h 868"/>
              <a:gd name="T54" fmla="*/ 621 w 868"/>
              <a:gd name="T55" fmla="*/ 328 h 868"/>
              <a:gd name="T56" fmla="*/ 610 w 868"/>
              <a:gd name="T57" fmla="*/ 332 h 868"/>
              <a:gd name="T58" fmla="*/ 854 w 868"/>
              <a:gd name="T59" fmla="*/ 0 h 868"/>
              <a:gd name="T60" fmla="*/ 789 w 868"/>
              <a:gd name="T61" fmla="*/ 9 h 868"/>
              <a:gd name="T62" fmla="*/ 611 w 868"/>
              <a:gd name="T63" fmla="*/ 45 h 868"/>
              <a:gd name="T64" fmla="*/ 472 w 868"/>
              <a:gd name="T65" fmla="*/ 86 h 868"/>
              <a:gd name="T66" fmla="*/ 319 w 868"/>
              <a:gd name="T67" fmla="*/ 147 h 868"/>
              <a:gd name="T68" fmla="*/ 200 w 868"/>
              <a:gd name="T69" fmla="*/ 219 h 868"/>
              <a:gd name="T70" fmla="*/ 114 w 868"/>
              <a:gd name="T71" fmla="*/ 301 h 868"/>
              <a:gd name="T72" fmla="*/ 63 w 868"/>
              <a:gd name="T73" fmla="*/ 386 h 868"/>
              <a:gd name="T74" fmla="*/ 46 w 868"/>
              <a:gd name="T75" fmla="*/ 463 h 868"/>
              <a:gd name="T76" fmla="*/ 49 w 868"/>
              <a:gd name="T77" fmla="*/ 544 h 868"/>
              <a:gd name="T78" fmla="*/ 74 w 868"/>
              <a:gd name="T79" fmla="*/ 630 h 868"/>
              <a:gd name="T80" fmla="*/ 4 w 868"/>
              <a:gd name="T81" fmla="*/ 799 h 868"/>
              <a:gd name="T82" fmla="*/ 0 w 868"/>
              <a:gd name="T83" fmla="*/ 809 h 868"/>
              <a:gd name="T84" fmla="*/ 4 w 868"/>
              <a:gd name="T85" fmla="*/ 820 h 868"/>
              <a:gd name="T86" fmla="*/ 55 w 868"/>
              <a:gd name="T87" fmla="*/ 868 h 868"/>
              <a:gd name="T88" fmla="*/ 66 w 868"/>
              <a:gd name="T89" fmla="*/ 866 h 868"/>
              <a:gd name="T90" fmla="*/ 224 w 868"/>
              <a:gd name="T91" fmla="*/ 786 h 868"/>
              <a:gd name="T92" fmla="*/ 326 w 868"/>
              <a:gd name="T93" fmla="*/ 816 h 868"/>
              <a:gd name="T94" fmla="*/ 405 w 868"/>
              <a:gd name="T95" fmla="*/ 819 h 868"/>
              <a:gd name="T96" fmla="*/ 464 w 868"/>
              <a:gd name="T97" fmla="*/ 806 h 868"/>
              <a:gd name="T98" fmla="*/ 521 w 868"/>
              <a:gd name="T99" fmla="*/ 779 h 868"/>
              <a:gd name="T100" fmla="*/ 575 w 868"/>
              <a:gd name="T101" fmla="*/ 740 h 868"/>
              <a:gd name="T102" fmla="*/ 625 w 868"/>
              <a:gd name="T103" fmla="*/ 690 h 868"/>
              <a:gd name="T104" fmla="*/ 672 w 868"/>
              <a:gd name="T105" fmla="*/ 627 h 868"/>
              <a:gd name="T106" fmla="*/ 715 w 868"/>
              <a:gd name="T107" fmla="*/ 550 h 868"/>
              <a:gd name="T108" fmla="*/ 773 w 868"/>
              <a:gd name="T109" fmla="*/ 415 h 868"/>
              <a:gd name="T110" fmla="*/ 818 w 868"/>
              <a:gd name="T111" fmla="*/ 271 h 868"/>
              <a:gd name="T112" fmla="*/ 862 w 868"/>
              <a:gd name="T113" fmla="*/ 53 h 868"/>
              <a:gd name="T114" fmla="*/ 866 w 868"/>
              <a:gd name="T115" fmla="*/ 10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68" h="868">
                <a:moveTo>
                  <a:pt x="610" y="332"/>
                </a:moveTo>
                <a:lnTo>
                  <a:pt x="557" y="332"/>
                </a:lnTo>
                <a:lnTo>
                  <a:pt x="435" y="453"/>
                </a:lnTo>
                <a:lnTo>
                  <a:pt x="550" y="453"/>
                </a:lnTo>
                <a:lnTo>
                  <a:pt x="553" y="453"/>
                </a:lnTo>
                <a:lnTo>
                  <a:pt x="555" y="454"/>
                </a:lnTo>
                <a:lnTo>
                  <a:pt x="559" y="456"/>
                </a:lnTo>
                <a:lnTo>
                  <a:pt x="561" y="457"/>
                </a:lnTo>
                <a:lnTo>
                  <a:pt x="563" y="460"/>
                </a:lnTo>
                <a:lnTo>
                  <a:pt x="564" y="463"/>
                </a:lnTo>
                <a:lnTo>
                  <a:pt x="565" y="466"/>
                </a:lnTo>
                <a:lnTo>
                  <a:pt x="565" y="468"/>
                </a:lnTo>
                <a:lnTo>
                  <a:pt x="565" y="471"/>
                </a:lnTo>
                <a:lnTo>
                  <a:pt x="564" y="474"/>
                </a:lnTo>
                <a:lnTo>
                  <a:pt x="563" y="476"/>
                </a:lnTo>
                <a:lnTo>
                  <a:pt x="561" y="479"/>
                </a:lnTo>
                <a:lnTo>
                  <a:pt x="559" y="481"/>
                </a:lnTo>
                <a:lnTo>
                  <a:pt x="555" y="482"/>
                </a:lnTo>
                <a:lnTo>
                  <a:pt x="553" y="483"/>
                </a:lnTo>
                <a:lnTo>
                  <a:pt x="550" y="483"/>
                </a:lnTo>
                <a:lnTo>
                  <a:pt x="405" y="483"/>
                </a:lnTo>
                <a:lnTo>
                  <a:pt x="284" y="604"/>
                </a:lnTo>
                <a:lnTo>
                  <a:pt x="429" y="604"/>
                </a:lnTo>
                <a:lnTo>
                  <a:pt x="432" y="604"/>
                </a:lnTo>
                <a:lnTo>
                  <a:pt x="435" y="605"/>
                </a:lnTo>
                <a:lnTo>
                  <a:pt x="437" y="607"/>
                </a:lnTo>
                <a:lnTo>
                  <a:pt x="440" y="608"/>
                </a:lnTo>
                <a:lnTo>
                  <a:pt x="442" y="611"/>
                </a:lnTo>
                <a:lnTo>
                  <a:pt x="443" y="614"/>
                </a:lnTo>
                <a:lnTo>
                  <a:pt x="444" y="616"/>
                </a:lnTo>
                <a:lnTo>
                  <a:pt x="444" y="619"/>
                </a:lnTo>
                <a:lnTo>
                  <a:pt x="444" y="622"/>
                </a:lnTo>
                <a:lnTo>
                  <a:pt x="443" y="626"/>
                </a:lnTo>
                <a:lnTo>
                  <a:pt x="442" y="628"/>
                </a:lnTo>
                <a:lnTo>
                  <a:pt x="440" y="630"/>
                </a:lnTo>
                <a:lnTo>
                  <a:pt x="437" y="632"/>
                </a:lnTo>
                <a:lnTo>
                  <a:pt x="435" y="633"/>
                </a:lnTo>
                <a:lnTo>
                  <a:pt x="432" y="634"/>
                </a:lnTo>
                <a:lnTo>
                  <a:pt x="429" y="634"/>
                </a:lnTo>
                <a:lnTo>
                  <a:pt x="254" y="634"/>
                </a:lnTo>
                <a:lnTo>
                  <a:pt x="58" y="830"/>
                </a:lnTo>
                <a:lnTo>
                  <a:pt x="36" y="809"/>
                </a:lnTo>
                <a:lnTo>
                  <a:pt x="233" y="613"/>
                </a:lnTo>
                <a:lnTo>
                  <a:pt x="233" y="438"/>
                </a:lnTo>
                <a:lnTo>
                  <a:pt x="233" y="435"/>
                </a:lnTo>
                <a:lnTo>
                  <a:pt x="234" y="433"/>
                </a:lnTo>
                <a:lnTo>
                  <a:pt x="236" y="429"/>
                </a:lnTo>
                <a:lnTo>
                  <a:pt x="237" y="427"/>
                </a:lnTo>
                <a:lnTo>
                  <a:pt x="239" y="426"/>
                </a:lnTo>
                <a:lnTo>
                  <a:pt x="242" y="424"/>
                </a:lnTo>
                <a:lnTo>
                  <a:pt x="244" y="423"/>
                </a:lnTo>
                <a:lnTo>
                  <a:pt x="248" y="423"/>
                </a:lnTo>
                <a:lnTo>
                  <a:pt x="251" y="423"/>
                </a:lnTo>
                <a:lnTo>
                  <a:pt x="254" y="424"/>
                </a:lnTo>
                <a:lnTo>
                  <a:pt x="256" y="426"/>
                </a:lnTo>
                <a:lnTo>
                  <a:pt x="258" y="427"/>
                </a:lnTo>
                <a:lnTo>
                  <a:pt x="261" y="429"/>
                </a:lnTo>
                <a:lnTo>
                  <a:pt x="262" y="433"/>
                </a:lnTo>
                <a:lnTo>
                  <a:pt x="263" y="435"/>
                </a:lnTo>
                <a:lnTo>
                  <a:pt x="263" y="438"/>
                </a:lnTo>
                <a:lnTo>
                  <a:pt x="263" y="583"/>
                </a:lnTo>
                <a:lnTo>
                  <a:pt x="384" y="463"/>
                </a:lnTo>
                <a:lnTo>
                  <a:pt x="384" y="317"/>
                </a:lnTo>
                <a:lnTo>
                  <a:pt x="384" y="315"/>
                </a:lnTo>
                <a:lnTo>
                  <a:pt x="385" y="311"/>
                </a:lnTo>
                <a:lnTo>
                  <a:pt x="386" y="309"/>
                </a:lnTo>
                <a:lnTo>
                  <a:pt x="388" y="307"/>
                </a:lnTo>
                <a:lnTo>
                  <a:pt x="390" y="305"/>
                </a:lnTo>
                <a:lnTo>
                  <a:pt x="393" y="303"/>
                </a:lnTo>
                <a:lnTo>
                  <a:pt x="396" y="303"/>
                </a:lnTo>
                <a:lnTo>
                  <a:pt x="399" y="302"/>
                </a:lnTo>
                <a:lnTo>
                  <a:pt x="402" y="303"/>
                </a:lnTo>
                <a:lnTo>
                  <a:pt x="405" y="303"/>
                </a:lnTo>
                <a:lnTo>
                  <a:pt x="407" y="305"/>
                </a:lnTo>
                <a:lnTo>
                  <a:pt x="410" y="307"/>
                </a:lnTo>
                <a:lnTo>
                  <a:pt x="412" y="309"/>
                </a:lnTo>
                <a:lnTo>
                  <a:pt x="413" y="311"/>
                </a:lnTo>
                <a:lnTo>
                  <a:pt x="414" y="315"/>
                </a:lnTo>
                <a:lnTo>
                  <a:pt x="414" y="317"/>
                </a:lnTo>
                <a:lnTo>
                  <a:pt x="414" y="431"/>
                </a:lnTo>
                <a:lnTo>
                  <a:pt x="535" y="311"/>
                </a:lnTo>
                <a:lnTo>
                  <a:pt x="535" y="257"/>
                </a:lnTo>
                <a:lnTo>
                  <a:pt x="535" y="253"/>
                </a:lnTo>
                <a:lnTo>
                  <a:pt x="536" y="251"/>
                </a:lnTo>
                <a:lnTo>
                  <a:pt x="537" y="248"/>
                </a:lnTo>
                <a:lnTo>
                  <a:pt x="539" y="246"/>
                </a:lnTo>
                <a:lnTo>
                  <a:pt x="542" y="245"/>
                </a:lnTo>
                <a:lnTo>
                  <a:pt x="544" y="243"/>
                </a:lnTo>
                <a:lnTo>
                  <a:pt x="547" y="242"/>
                </a:lnTo>
                <a:lnTo>
                  <a:pt x="550" y="242"/>
                </a:lnTo>
                <a:lnTo>
                  <a:pt x="553" y="242"/>
                </a:lnTo>
                <a:lnTo>
                  <a:pt x="555" y="243"/>
                </a:lnTo>
                <a:lnTo>
                  <a:pt x="559" y="245"/>
                </a:lnTo>
                <a:lnTo>
                  <a:pt x="561" y="246"/>
                </a:lnTo>
                <a:lnTo>
                  <a:pt x="563" y="248"/>
                </a:lnTo>
                <a:lnTo>
                  <a:pt x="564" y="251"/>
                </a:lnTo>
                <a:lnTo>
                  <a:pt x="565" y="253"/>
                </a:lnTo>
                <a:lnTo>
                  <a:pt x="565" y="257"/>
                </a:lnTo>
                <a:lnTo>
                  <a:pt x="565" y="302"/>
                </a:lnTo>
                <a:lnTo>
                  <a:pt x="610" y="302"/>
                </a:lnTo>
                <a:lnTo>
                  <a:pt x="613" y="303"/>
                </a:lnTo>
                <a:lnTo>
                  <a:pt x="617" y="303"/>
                </a:lnTo>
                <a:lnTo>
                  <a:pt x="619" y="305"/>
                </a:lnTo>
                <a:lnTo>
                  <a:pt x="621" y="307"/>
                </a:lnTo>
                <a:lnTo>
                  <a:pt x="623" y="309"/>
                </a:lnTo>
                <a:lnTo>
                  <a:pt x="624" y="311"/>
                </a:lnTo>
                <a:lnTo>
                  <a:pt x="625" y="315"/>
                </a:lnTo>
                <a:lnTo>
                  <a:pt x="625" y="317"/>
                </a:lnTo>
                <a:lnTo>
                  <a:pt x="625" y="320"/>
                </a:lnTo>
                <a:lnTo>
                  <a:pt x="624" y="323"/>
                </a:lnTo>
                <a:lnTo>
                  <a:pt x="623" y="326"/>
                </a:lnTo>
                <a:lnTo>
                  <a:pt x="621" y="328"/>
                </a:lnTo>
                <a:lnTo>
                  <a:pt x="619" y="330"/>
                </a:lnTo>
                <a:lnTo>
                  <a:pt x="617" y="331"/>
                </a:lnTo>
                <a:lnTo>
                  <a:pt x="613" y="332"/>
                </a:lnTo>
                <a:lnTo>
                  <a:pt x="610" y="332"/>
                </a:lnTo>
                <a:close/>
                <a:moveTo>
                  <a:pt x="863" y="5"/>
                </a:moveTo>
                <a:lnTo>
                  <a:pt x="860" y="3"/>
                </a:lnTo>
                <a:lnTo>
                  <a:pt x="857" y="1"/>
                </a:lnTo>
                <a:lnTo>
                  <a:pt x="854" y="0"/>
                </a:lnTo>
                <a:lnTo>
                  <a:pt x="850" y="0"/>
                </a:lnTo>
                <a:lnTo>
                  <a:pt x="843" y="1"/>
                </a:lnTo>
                <a:lnTo>
                  <a:pt x="821" y="5"/>
                </a:lnTo>
                <a:lnTo>
                  <a:pt x="789" y="9"/>
                </a:lnTo>
                <a:lnTo>
                  <a:pt x="747" y="16"/>
                </a:lnTo>
                <a:lnTo>
                  <a:pt x="697" y="26"/>
                </a:lnTo>
                <a:lnTo>
                  <a:pt x="641" y="38"/>
                </a:lnTo>
                <a:lnTo>
                  <a:pt x="611" y="45"/>
                </a:lnTo>
                <a:lnTo>
                  <a:pt x="580" y="54"/>
                </a:lnTo>
                <a:lnTo>
                  <a:pt x="548" y="63"/>
                </a:lnTo>
                <a:lnTo>
                  <a:pt x="516" y="72"/>
                </a:lnTo>
                <a:lnTo>
                  <a:pt x="472" y="86"/>
                </a:lnTo>
                <a:lnTo>
                  <a:pt x="431" y="100"/>
                </a:lnTo>
                <a:lnTo>
                  <a:pt x="391" y="115"/>
                </a:lnTo>
                <a:lnTo>
                  <a:pt x="355" y="131"/>
                </a:lnTo>
                <a:lnTo>
                  <a:pt x="319" y="147"/>
                </a:lnTo>
                <a:lnTo>
                  <a:pt x="286" y="164"/>
                </a:lnTo>
                <a:lnTo>
                  <a:pt x="256" y="182"/>
                </a:lnTo>
                <a:lnTo>
                  <a:pt x="227" y="200"/>
                </a:lnTo>
                <a:lnTo>
                  <a:pt x="200" y="219"/>
                </a:lnTo>
                <a:lnTo>
                  <a:pt x="176" y="238"/>
                </a:lnTo>
                <a:lnTo>
                  <a:pt x="153" y="259"/>
                </a:lnTo>
                <a:lnTo>
                  <a:pt x="133" y="279"/>
                </a:lnTo>
                <a:lnTo>
                  <a:pt x="114" y="301"/>
                </a:lnTo>
                <a:lnTo>
                  <a:pt x="97" y="323"/>
                </a:lnTo>
                <a:lnTo>
                  <a:pt x="84" y="346"/>
                </a:lnTo>
                <a:lnTo>
                  <a:pt x="72" y="368"/>
                </a:lnTo>
                <a:lnTo>
                  <a:pt x="63" y="386"/>
                </a:lnTo>
                <a:lnTo>
                  <a:pt x="57" y="406"/>
                </a:lnTo>
                <a:lnTo>
                  <a:pt x="51" y="424"/>
                </a:lnTo>
                <a:lnTo>
                  <a:pt x="48" y="443"/>
                </a:lnTo>
                <a:lnTo>
                  <a:pt x="46" y="463"/>
                </a:lnTo>
                <a:lnTo>
                  <a:pt x="44" y="483"/>
                </a:lnTo>
                <a:lnTo>
                  <a:pt x="45" y="503"/>
                </a:lnTo>
                <a:lnTo>
                  <a:pt x="46" y="524"/>
                </a:lnTo>
                <a:lnTo>
                  <a:pt x="49" y="544"/>
                </a:lnTo>
                <a:lnTo>
                  <a:pt x="54" y="564"/>
                </a:lnTo>
                <a:lnTo>
                  <a:pt x="59" y="586"/>
                </a:lnTo>
                <a:lnTo>
                  <a:pt x="65" y="607"/>
                </a:lnTo>
                <a:lnTo>
                  <a:pt x="74" y="630"/>
                </a:lnTo>
                <a:lnTo>
                  <a:pt x="84" y="651"/>
                </a:lnTo>
                <a:lnTo>
                  <a:pt x="94" y="674"/>
                </a:lnTo>
                <a:lnTo>
                  <a:pt x="107" y="696"/>
                </a:lnTo>
                <a:lnTo>
                  <a:pt x="4" y="799"/>
                </a:lnTo>
                <a:lnTo>
                  <a:pt x="2" y="801"/>
                </a:lnTo>
                <a:lnTo>
                  <a:pt x="1" y="804"/>
                </a:lnTo>
                <a:lnTo>
                  <a:pt x="0" y="807"/>
                </a:lnTo>
                <a:lnTo>
                  <a:pt x="0" y="809"/>
                </a:lnTo>
                <a:lnTo>
                  <a:pt x="0" y="812"/>
                </a:lnTo>
                <a:lnTo>
                  <a:pt x="1" y="815"/>
                </a:lnTo>
                <a:lnTo>
                  <a:pt x="2" y="817"/>
                </a:lnTo>
                <a:lnTo>
                  <a:pt x="4" y="820"/>
                </a:lnTo>
                <a:lnTo>
                  <a:pt x="47" y="864"/>
                </a:lnTo>
                <a:lnTo>
                  <a:pt x="49" y="866"/>
                </a:lnTo>
                <a:lnTo>
                  <a:pt x="52" y="867"/>
                </a:lnTo>
                <a:lnTo>
                  <a:pt x="55" y="868"/>
                </a:lnTo>
                <a:lnTo>
                  <a:pt x="58" y="868"/>
                </a:lnTo>
                <a:lnTo>
                  <a:pt x="61" y="868"/>
                </a:lnTo>
                <a:lnTo>
                  <a:pt x="63" y="867"/>
                </a:lnTo>
                <a:lnTo>
                  <a:pt x="66" y="866"/>
                </a:lnTo>
                <a:lnTo>
                  <a:pt x="69" y="864"/>
                </a:lnTo>
                <a:lnTo>
                  <a:pt x="171" y="760"/>
                </a:lnTo>
                <a:lnTo>
                  <a:pt x="198" y="773"/>
                </a:lnTo>
                <a:lnTo>
                  <a:pt x="224" y="786"/>
                </a:lnTo>
                <a:lnTo>
                  <a:pt x="250" y="796"/>
                </a:lnTo>
                <a:lnTo>
                  <a:pt x="276" y="805"/>
                </a:lnTo>
                <a:lnTo>
                  <a:pt x="301" y="811"/>
                </a:lnTo>
                <a:lnTo>
                  <a:pt x="326" y="816"/>
                </a:lnTo>
                <a:lnTo>
                  <a:pt x="350" y="819"/>
                </a:lnTo>
                <a:lnTo>
                  <a:pt x="374" y="820"/>
                </a:lnTo>
                <a:lnTo>
                  <a:pt x="389" y="820"/>
                </a:lnTo>
                <a:lnTo>
                  <a:pt x="405" y="819"/>
                </a:lnTo>
                <a:lnTo>
                  <a:pt x="420" y="816"/>
                </a:lnTo>
                <a:lnTo>
                  <a:pt x="435" y="813"/>
                </a:lnTo>
                <a:lnTo>
                  <a:pt x="450" y="810"/>
                </a:lnTo>
                <a:lnTo>
                  <a:pt x="464" y="806"/>
                </a:lnTo>
                <a:lnTo>
                  <a:pt x="479" y="800"/>
                </a:lnTo>
                <a:lnTo>
                  <a:pt x="493" y="794"/>
                </a:lnTo>
                <a:lnTo>
                  <a:pt x="507" y="787"/>
                </a:lnTo>
                <a:lnTo>
                  <a:pt x="521" y="779"/>
                </a:lnTo>
                <a:lnTo>
                  <a:pt x="535" y="770"/>
                </a:lnTo>
                <a:lnTo>
                  <a:pt x="549" y="762"/>
                </a:lnTo>
                <a:lnTo>
                  <a:pt x="562" y="751"/>
                </a:lnTo>
                <a:lnTo>
                  <a:pt x="575" y="740"/>
                </a:lnTo>
                <a:lnTo>
                  <a:pt x="588" y="730"/>
                </a:lnTo>
                <a:lnTo>
                  <a:pt x="600" y="717"/>
                </a:lnTo>
                <a:lnTo>
                  <a:pt x="613" y="704"/>
                </a:lnTo>
                <a:lnTo>
                  <a:pt x="625" y="690"/>
                </a:lnTo>
                <a:lnTo>
                  <a:pt x="638" y="675"/>
                </a:lnTo>
                <a:lnTo>
                  <a:pt x="650" y="660"/>
                </a:lnTo>
                <a:lnTo>
                  <a:pt x="661" y="643"/>
                </a:lnTo>
                <a:lnTo>
                  <a:pt x="672" y="627"/>
                </a:lnTo>
                <a:lnTo>
                  <a:pt x="683" y="608"/>
                </a:lnTo>
                <a:lnTo>
                  <a:pt x="695" y="590"/>
                </a:lnTo>
                <a:lnTo>
                  <a:pt x="706" y="571"/>
                </a:lnTo>
                <a:lnTo>
                  <a:pt x="715" y="550"/>
                </a:lnTo>
                <a:lnTo>
                  <a:pt x="726" y="530"/>
                </a:lnTo>
                <a:lnTo>
                  <a:pt x="736" y="509"/>
                </a:lnTo>
                <a:lnTo>
                  <a:pt x="755" y="464"/>
                </a:lnTo>
                <a:lnTo>
                  <a:pt x="773" y="415"/>
                </a:lnTo>
                <a:lnTo>
                  <a:pt x="786" y="379"/>
                </a:lnTo>
                <a:lnTo>
                  <a:pt x="798" y="341"/>
                </a:lnTo>
                <a:lnTo>
                  <a:pt x="809" y="306"/>
                </a:lnTo>
                <a:lnTo>
                  <a:pt x="818" y="271"/>
                </a:lnTo>
                <a:lnTo>
                  <a:pt x="834" y="204"/>
                </a:lnTo>
                <a:lnTo>
                  <a:pt x="847" y="143"/>
                </a:lnTo>
                <a:lnTo>
                  <a:pt x="856" y="93"/>
                </a:lnTo>
                <a:lnTo>
                  <a:pt x="862" y="53"/>
                </a:lnTo>
                <a:lnTo>
                  <a:pt x="865" y="26"/>
                </a:lnTo>
                <a:lnTo>
                  <a:pt x="868" y="16"/>
                </a:lnTo>
                <a:lnTo>
                  <a:pt x="868" y="13"/>
                </a:lnTo>
                <a:lnTo>
                  <a:pt x="866" y="10"/>
                </a:lnTo>
                <a:lnTo>
                  <a:pt x="865" y="7"/>
                </a:lnTo>
                <a:lnTo>
                  <a:pt x="863" y="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graphicFrame>
        <p:nvGraphicFramePr>
          <p:cNvPr id="6" name="Chart 5"/>
          <p:cNvGraphicFramePr/>
          <p:nvPr>
            <p:extLst>
              <p:ext uri="{D42A27DB-BD31-4B8C-83A1-F6EECF244321}">
                <p14:modId xmlns:p14="http://schemas.microsoft.com/office/powerpoint/2010/main" val="1910951118"/>
              </p:ext>
            </p:extLst>
          </p:nvPr>
        </p:nvGraphicFramePr>
        <p:xfrm>
          <a:off x="498765" y="719665"/>
          <a:ext cx="5284331" cy="5780888"/>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2292936" y="100121"/>
            <a:ext cx="7428637" cy="461665"/>
          </a:xfrm>
          <a:prstGeom prst="rect">
            <a:avLst/>
          </a:prstGeom>
        </p:spPr>
        <p:txBody>
          <a:bodyPr wrap="none">
            <a:spAutoFit/>
          </a:bodyPr>
          <a:lstStyle/>
          <a:p>
            <a:r>
              <a:rPr lang="en-US" sz="2400" dirty="0">
                <a:latin typeface="Century Gothic" panose="020B0502020202020204" pitchFamily="34" charset="0"/>
              </a:rPr>
              <a:t> Funding Stream Progress &amp; Industry Percentages</a:t>
            </a:r>
          </a:p>
        </p:txBody>
      </p:sp>
      <p:graphicFrame>
        <p:nvGraphicFramePr>
          <p:cNvPr id="5" name="Chart 4"/>
          <p:cNvGraphicFramePr/>
          <p:nvPr>
            <p:extLst>
              <p:ext uri="{D42A27DB-BD31-4B8C-83A1-F6EECF244321}">
                <p14:modId xmlns:p14="http://schemas.microsoft.com/office/powerpoint/2010/main" val="3880302887"/>
              </p:ext>
            </p:extLst>
          </p:nvPr>
        </p:nvGraphicFramePr>
        <p:xfrm>
          <a:off x="6578294" y="719666"/>
          <a:ext cx="5243592" cy="5418667"/>
        </p:xfrm>
        <a:graphic>
          <a:graphicData uri="http://schemas.openxmlformats.org/drawingml/2006/chart">
            <c:chart xmlns:c="http://schemas.openxmlformats.org/drawingml/2006/chart" xmlns:r="http://schemas.openxmlformats.org/officeDocument/2006/relationships" r:id="rId4"/>
          </a:graphicData>
        </a:graphic>
      </p:graphicFrame>
      <p:cxnSp>
        <p:nvCxnSpPr>
          <p:cNvPr id="12" name="Straight Connector 11"/>
          <p:cNvCxnSpPr/>
          <p:nvPr/>
        </p:nvCxnSpPr>
        <p:spPr>
          <a:xfrm>
            <a:off x="6096000" y="719665"/>
            <a:ext cx="0" cy="5886408"/>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2569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hidden="1">
            <a:extLst>
              <a:ext uri="{FF2B5EF4-FFF2-40B4-BE49-F238E27FC236}">
                <a16:creationId xmlns:a16="http://schemas.microsoft.com/office/drawing/2014/main" id="{B5981CF1-BC08-49F8-B0F9-AAF98EC67450}"/>
              </a:ext>
            </a:extLst>
          </p:cNvPr>
          <p:cNvSpPr>
            <a:spLocks noGrp="1"/>
          </p:cNvSpPr>
          <p:nvPr>
            <p:ph type="title" idx="4294967295"/>
          </p:nvPr>
        </p:nvSpPr>
        <p:spPr>
          <a:xfrm>
            <a:off x="0" y="365125"/>
            <a:ext cx="10515600" cy="1325563"/>
          </a:xfrm>
        </p:spPr>
        <p:txBody>
          <a:bodyPr/>
          <a:lstStyle/>
          <a:p>
            <a:r>
              <a:rPr lang="en-US" dirty="0"/>
              <a:t>Project analysis slide 2</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8225640" y="522898"/>
            <a:ext cx="3966360" cy="0"/>
          </a:xfrm>
          <a:prstGeom prst="line">
            <a:avLst/>
          </a:prstGeom>
          <a:ln>
            <a:solidFill>
              <a:schemeClr val="accent2"/>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228600" y="190500"/>
            <a:ext cx="11734800" cy="720197"/>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dirty="0"/>
              <a:t>Business Solutions </a:t>
            </a:r>
            <a:br>
              <a:rPr lang="en-US" sz="2800" dirty="0">
                <a:solidFill>
                  <a:schemeClr val="tx1">
                    <a:lumMod val="75000"/>
                    <a:lumOff val="25000"/>
                  </a:schemeClr>
                </a:solidFill>
              </a:rPr>
            </a:br>
            <a:endParaRPr lang="en-US" sz="2800" dirty="0">
              <a:solidFill>
                <a:schemeClr val="tx1">
                  <a:lumMod val="75000"/>
                  <a:lumOff val="25000"/>
                </a:schemeClr>
              </a:solidFill>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flipV="1">
            <a:off x="93306" y="513951"/>
            <a:ext cx="3787646" cy="8947"/>
          </a:xfrm>
          <a:prstGeom prst="line">
            <a:avLst/>
          </a:prstGeom>
          <a:ln>
            <a:solidFill>
              <a:schemeClr val="accent2"/>
            </a:solidFill>
            <a:tailEnd type="oval"/>
          </a:ln>
        </p:spPr>
        <p:style>
          <a:lnRef idx="1">
            <a:schemeClr val="accent1"/>
          </a:lnRef>
          <a:fillRef idx="0">
            <a:schemeClr val="accent1"/>
          </a:fillRef>
          <a:effectRef idx="0">
            <a:schemeClr val="accent1"/>
          </a:effectRef>
          <a:fontRef idx="minor">
            <a:schemeClr val="tx1"/>
          </a:fontRef>
        </p:style>
      </p:cxnSp>
      <p:grpSp>
        <p:nvGrpSpPr>
          <p:cNvPr id="31" name="Group 30" descr="Icons of bar chart and line graph.">
            <a:extLst>
              <a:ext uri="{FF2B5EF4-FFF2-40B4-BE49-F238E27FC236}">
                <a16:creationId xmlns:a16="http://schemas.microsoft.com/office/drawing/2014/main" id="{044C3643-8A0E-47C1-BEB8-C73203B5E58D}"/>
              </a:ext>
            </a:extLst>
          </p:cNvPr>
          <p:cNvGrpSpPr/>
          <p:nvPr/>
        </p:nvGrpSpPr>
        <p:grpSpPr>
          <a:xfrm>
            <a:off x="4715661" y="1810536"/>
            <a:ext cx="347679" cy="347679"/>
            <a:chOff x="4319588" y="2492375"/>
            <a:chExt cx="287338" cy="287338"/>
          </a:xfrm>
          <a:solidFill>
            <a:schemeClr val="bg1"/>
          </a:solidFill>
        </p:grpSpPr>
        <p:sp>
          <p:nvSpPr>
            <p:cNvPr id="32" name="Freeform 372">
              <a:extLst>
                <a:ext uri="{FF2B5EF4-FFF2-40B4-BE49-F238E27FC236}">
                  <a16:creationId xmlns:a16="http://schemas.microsoft.com/office/drawing/2014/main" id="{56E8F5A5-5318-470B-8F42-337C264086AA}"/>
                </a:ext>
              </a:extLst>
            </p:cNvPr>
            <p:cNvSpPr>
              <a:spLocks/>
            </p:cNvSpPr>
            <p:nvPr/>
          </p:nvSpPr>
          <p:spPr bwMode="auto">
            <a:xfrm>
              <a:off x="4319588" y="2587625"/>
              <a:ext cx="287338" cy="192088"/>
            </a:xfrm>
            <a:custGeom>
              <a:avLst/>
              <a:gdLst>
                <a:gd name="T0" fmla="*/ 843 w 904"/>
                <a:gd name="T1" fmla="*/ 572 h 602"/>
                <a:gd name="T2" fmla="*/ 843 w 904"/>
                <a:gd name="T3" fmla="*/ 12 h 602"/>
                <a:gd name="T4" fmla="*/ 841 w 904"/>
                <a:gd name="T5" fmla="*/ 7 h 602"/>
                <a:gd name="T6" fmla="*/ 836 w 904"/>
                <a:gd name="T7" fmla="*/ 3 h 602"/>
                <a:gd name="T8" fmla="*/ 831 w 904"/>
                <a:gd name="T9" fmla="*/ 1 h 602"/>
                <a:gd name="T10" fmla="*/ 708 w 904"/>
                <a:gd name="T11" fmla="*/ 0 h 602"/>
                <a:gd name="T12" fmla="*/ 702 w 904"/>
                <a:gd name="T13" fmla="*/ 2 h 602"/>
                <a:gd name="T14" fmla="*/ 697 w 904"/>
                <a:gd name="T15" fmla="*/ 5 h 602"/>
                <a:gd name="T16" fmla="*/ 694 w 904"/>
                <a:gd name="T17" fmla="*/ 9 h 602"/>
                <a:gd name="T18" fmla="*/ 693 w 904"/>
                <a:gd name="T19" fmla="*/ 16 h 602"/>
                <a:gd name="T20" fmla="*/ 632 w 904"/>
                <a:gd name="T21" fmla="*/ 572 h 602"/>
                <a:gd name="T22" fmla="*/ 632 w 904"/>
                <a:gd name="T23" fmla="*/ 283 h 602"/>
                <a:gd name="T24" fmla="*/ 630 w 904"/>
                <a:gd name="T25" fmla="*/ 277 h 602"/>
                <a:gd name="T26" fmla="*/ 626 w 904"/>
                <a:gd name="T27" fmla="*/ 274 h 602"/>
                <a:gd name="T28" fmla="*/ 621 w 904"/>
                <a:gd name="T29" fmla="*/ 271 h 602"/>
                <a:gd name="T30" fmla="*/ 497 w 904"/>
                <a:gd name="T31" fmla="*/ 271 h 602"/>
                <a:gd name="T32" fmla="*/ 491 w 904"/>
                <a:gd name="T33" fmla="*/ 272 h 602"/>
                <a:gd name="T34" fmla="*/ 487 w 904"/>
                <a:gd name="T35" fmla="*/ 275 h 602"/>
                <a:gd name="T36" fmla="*/ 483 w 904"/>
                <a:gd name="T37" fmla="*/ 281 h 602"/>
                <a:gd name="T38" fmla="*/ 482 w 904"/>
                <a:gd name="T39" fmla="*/ 286 h 602"/>
                <a:gd name="T40" fmla="*/ 421 w 904"/>
                <a:gd name="T41" fmla="*/ 572 h 602"/>
                <a:gd name="T42" fmla="*/ 421 w 904"/>
                <a:gd name="T43" fmla="*/ 193 h 602"/>
                <a:gd name="T44" fmla="*/ 419 w 904"/>
                <a:gd name="T45" fmla="*/ 187 h 602"/>
                <a:gd name="T46" fmla="*/ 415 w 904"/>
                <a:gd name="T47" fmla="*/ 183 h 602"/>
                <a:gd name="T48" fmla="*/ 409 w 904"/>
                <a:gd name="T49" fmla="*/ 181 h 602"/>
                <a:gd name="T50" fmla="*/ 286 w 904"/>
                <a:gd name="T51" fmla="*/ 181 h 602"/>
                <a:gd name="T52" fmla="*/ 281 w 904"/>
                <a:gd name="T53" fmla="*/ 182 h 602"/>
                <a:gd name="T54" fmla="*/ 275 w 904"/>
                <a:gd name="T55" fmla="*/ 185 h 602"/>
                <a:gd name="T56" fmla="*/ 272 w 904"/>
                <a:gd name="T57" fmla="*/ 190 h 602"/>
                <a:gd name="T58" fmla="*/ 271 w 904"/>
                <a:gd name="T59" fmla="*/ 196 h 602"/>
                <a:gd name="T60" fmla="*/ 211 w 904"/>
                <a:gd name="T61" fmla="*/ 572 h 602"/>
                <a:gd name="T62" fmla="*/ 211 w 904"/>
                <a:gd name="T63" fmla="*/ 404 h 602"/>
                <a:gd name="T64" fmla="*/ 209 w 904"/>
                <a:gd name="T65" fmla="*/ 399 h 602"/>
                <a:gd name="T66" fmla="*/ 205 w 904"/>
                <a:gd name="T67" fmla="*/ 394 h 602"/>
                <a:gd name="T68" fmla="*/ 199 w 904"/>
                <a:gd name="T69" fmla="*/ 392 h 602"/>
                <a:gd name="T70" fmla="*/ 76 w 904"/>
                <a:gd name="T71" fmla="*/ 391 h 602"/>
                <a:gd name="T72" fmla="*/ 69 w 904"/>
                <a:gd name="T73" fmla="*/ 392 h 602"/>
                <a:gd name="T74" fmla="*/ 65 w 904"/>
                <a:gd name="T75" fmla="*/ 396 h 602"/>
                <a:gd name="T76" fmla="*/ 62 w 904"/>
                <a:gd name="T77" fmla="*/ 401 h 602"/>
                <a:gd name="T78" fmla="*/ 61 w 904"/>
                <a:gd name="T79" fmla="*/ 406 h 602"/>
                <a:gd name="T80" fmla="*/ 15 w 904"/>
                <a:gd name="T81" fmla="*/ 572 h 602"/>
                <a:gd name="T82" fmla="*/ 9 w 904"/>
                <a:gd name="T83" fmla="*/ 573 h 602"/>
                <a:gd name="T84" fmla="*/ 5 w 904"/>
                <a:gd name="T85" fmla="*/ 577 h 602"/>
                <a:gd name="T86" fmla="*/ 2 w 904"/>
                <a:gd name="T87" fmla="*/ 581 h 602"/>
                <a:gd name="T88" fmla="*/ 0 w 904"/>
                <a:gd name="T89" fmla="*/ 587 h 602"/>
                <a:gd name="T90" fmla="*/ 2 w 904"/>
                <a:gd name="T91" fmla="*/ 593 h 602"/>
                <a:gd name="T92" fmla="*/ 5 w 904"/>
                <a:gd name="T93" fmla="*/ 598 h 602"/>
                <a:gd name="T94" fmla="*/ 9 w 904"/>
                <a:gd name="T95" fmla="*/ 601 h 602"/>
                <a:gd name="T96" fmla="*/ 15 w 904"/>
                <a:gd name="T97" fmla="*/ 602 h 602"/>
                <a:gd name="T98" fmla="*/ 196 w 904"/>
                <a:gd name="T99" fmla="*/ 602 h 602"/>
                <a:gd name="T100" fmla="*/ 406 w 904"/>
                <a:gd name="T101" fmla="*/ 602 h 602"/>
                <a:gd name="T102" fmla="*/ 617 w 904"/>
                <a:gd name="T103" fmla="*/ 602 h 602"/>
                <a:gd name="T104" fmla="*/ 828 w 904"/>
                <a:gd name="T105" fmla="*/ 602 h 602"/>
                <a:gd name="T106" fmla="*/ 891 w 904"/>
                <a:gd name="T107" fmla="*/ 602 h 602"/>
                <a:gd name="T108" fmla="*/ 896 w 904"/>
                <a:gd name="T109" fmla="*/ 600 h 602"/>
                <a:gd name="T110" fmla="*/ 901 w 904"/>
                <a:gd name="T111" fmla="*/ 596 h 602"/>
                <a:gd name="T112" fmla="*/ 903 w 904"/>
                <a:gd name="T113" fmla="*/ 591 h 602"/>
                <a:gd name="T114" fmla="*/ 903 w 904"/>
                <a:gd name="T115" fmla="*/ 584 h 602"/>
                <a:gd name="T116" fmla="*/ 901 w 904"/>
                <a:gd name="T117" fmla="*/ 579 h 602"/>
                <a:gd name="T118" fmla="*/ 896 w 904"/>
                <a:gd name="T119" fmla="*/ 575 h 602"/>
                <a:gd name="T120" fmla="*/ 891 w 904"/>
                <a:gd name="T121" fmla="*/ 572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04" h="602">
                  <a:moveTo>
                    <a:pt x="889" y="572"/>
                  </a:moveTo>
                  <a:lnTo>
                    <a:pt x="843" y="572"/>
                  </a:lnTo>
                  <a:lnTo>
                    <a:pt x="843" y="16"/>
                  </a:lnTo>
                  <a:lnTo>
                    <a:pt x="843" y="12"/>
                  </a:lnTo>
                  <a:lnTo>
                    <a:pt x="842" y="9"/>
                  </a:lnTo>
                  <a:lnTo>
                    <a:pt x="841" y="7"/>
                  </a:lnTo>
                  <a:lnTo>
                    <a:pt x="838" y="5"/>
                  </a:lnTo>
                  <a:lnTo>
                    <a:pt x="836" y="3"/>
                  </a:lnTo>
                  <a:lnTo>
                    <a:pt x="834" y="2"/>
                  </a:lnTo>
                  <a:lnTo>
                    <a:pt x="831" y="1"/>
                  </a:lnTo>
                  <a:lnTo>
                    <a:pt x="828" y="1"/>
                  </a:lnTo>
                  <a:lnTo>
                    <a:pt x="708" y="0"/>
                  </a:lnTo>
                  <a:lnTo>
                    <a:pt x="704" y="1"/>
                  </a:lnTo>
                  <a:lnTo>
                    <a:pt x="702" y="2"/>
                  </a:lnTo>
                  <a:lnTo>
                    <a:pt x="699" y="3"/>
                  </a:lnTo>
                  <a:lnTo>
                    <a:pt x="697" y="5"/>
                  </a:lnTo>
                  <a:lnTo>
                    <a:pt x="695" y="7"/>
                  </a:lnTo>
                  <a:lnTo>
                    <a:pt x="694" y="9"/>
                  </a:lnTo>
                  <a:lnTo>
                    <a:pt x="693" y="12"/>
                  </a:lnTo>
                  <a:lnTo>
                    <a:pt x="693" y="16"/>
                  </a:lnTo>
                  <a:lnTo>
                    <a:pt x="693" y="572"/>
                  </a:lnTo>
                  <a:lnTo>
                    <a:pt x="632" y="572"/>
                  </a:lnTo>
                  <a:lnTo>
                    <a:pt x="632" y="286"/>
                  </a:lnTo>
                  <a:lnTo>
                    <a:pt x="632" y="283"/>
                  </a:lnTo>
                  <a:lnTo>
                    <a:pt x="631" y="281"/>
                  </a:lnTo>
                  <a:lnTo>
                    <a:pt x="630" y="277"/>
                  </a:lnTo>
                  <a:lnTo>
                    <a:pt x="628" y="275"/>
                  </a:lnTo>
                  <a:lnTo>
                    <a:pt x="626" y="274"/>
                  </a:lnTo>
                  <a:lnTo>
                    <a:pt x="623" y="272"/>
                  </a:lnTo>
                  <a:lnTo>
                    <a:pt x="621" y="271"/>
                  </a:lnTo>
                  <a:lnTo>
                    <a:pt x="617" y="271"/>
                  </a:lnTo>
                  <a:lnTo>
                    <a:pt x="497" y="271"/>
                  </a:lnTo>
                  <a:lnTo>
                    <a:pt x="494" y="271"/>
                  </a:lnTo>
                  <a:lnTo>
                    <a:pt x="491" y="272"/>
                  </a:lnTo>
                  <a:lnTo>
                    <a:pt x="489" y="274"/>
                  </a:lnTo>
                  <a:lnTo>
                    <a:pt x="487" y="275"/>
                  </a:lnTo>
                  <a:lnTo>
                    <a:pt x="484" y="277"/>
                  </a:lnTo>
                  <a:lnTo>
                    <a:pt x="483" y="281"/>
                  </a:lnTo>
                  <a:lnTo>
                    <a:pt x="482" y="283"/>
                  </a:lnTo>
                  <a:lnTo>
                    <a:pt x="482" y="286"/>
                  </a:lnTo>
                  <a:lnTo>
                    <a:pt x="482" y="572"/>
                  </a:lnTo>
                  <a:lnTo>
                    <a:pt x="421" y="572"/>
                  </a:lnTo>
                  <a:lnTo>
                    <a:pt x="421" y="196"/>
                  </a:lnTo>
                  <a:lnTo>
                    <a:pt x="421" y="193"/>
                  </a:lnTo>
                  <a:lnTo>
                    <a:pt x="420" y="190"/>
                  </a:lnTo>
                  <a:lnTo>
                    <a:pt x="419" y="187"/>
                  </a:lnTo>
                  <a:lnTo>
                    <a:pt x="417" y="185"/>
                  </a:lnTo>
                  <a:lnTo>
                    <a:pt x="415" y="183"/>
                  </a:lnTo>
                  <a:lnTo>
                    <a:pt x="413" y="182"/>
                  </a:lnTo>
                  <a:lnTo>
                    <a:pt x="409" y="181"/>
                  </a:lnTo>
                  <a:lnTo>
                    <a:pt x="406" y="181"/>
                  </a:lnTo>
                  <a:lnTo>
                    <a:pt x="286" y="181"/>
                  </a:lnTo>
                  <a:lnTo>
                    <a:pt x="283" y="181"/>
                  </a:lnTo>
                  <a:lnTo>
                    <a:pt x="281" y="182"/>
                  </a:lnTo>
                  <a:lnTo>
                    <a:pt x="277" y="183"/>
                  </a:lnTo>
                  <a:lnTo>
                    <a:pt x="275" y="185"/>
                  </a:lnTo>
                  <a:lnTo>
                    <a:pt x="273" y="187"/>
                  </a:lnTo>
                  <a:lnTo>
                    <a:pt x="272" y="190"/>
                  </a:lnTo>
                  <a:lnTo>
                    <a:pt x="271" y="193"/>
                  </a:lnTo>
                  <a:lnTo>
                    <a:pt x="271" y="196"/>
                  </a:lnTo>
                  <a:lnTo>
                    <a:pt x="271" y="572"/>
                  </a:lnTo>
                  <a:lnTo>
                    <a:pt x="211" y="572"/>
                  </a:lnTo>
                  <a:lnTo>
                    <a:pt x="211" y="406"/>
                  </a:lnTo>
                  <a:lnTo>
                    <a:pt x="211" y="404"/>
                  </a:lnTo>
                  <a:lnTo>
                    <a:pt x="210" y="401"/>
                  </a:lnTo>
                  <a:lnTo>
                    <a:pt x="209" y="399"/>
                  </a:lnTo>
                  <a:lnTo>
                    <a:pt x="207" y="396"/>
                  </a:lnTo>
                  <a:lnTo>
                    <a:pt x="205" y="394"/>
                  </a:lnTo>
                  <a:lnTo>
                    <a:pt x="201" y="393"/>
                  </a:lnTo>
                  <a:lnTo>
                    <a:pt x="199" y="392"/>
                  </a:lnTo>
                  <a:lnTo>
                    <a:pt x="196" y="391"/>
                  </a:lnTo>
                  <a:lnTo>
                    <a:pt x="76" y="391"/>
                  </a:lnTo>
                  <a:lnTo>
                    <a:pt x="73" y="392"/>
                  </a:lnTo>
                  <a:lnTo>
                    <a:pt x="69" y="392"/>
                  </a:lnTo>
                  <a:lnTo>
                    <a:pt x="67" y="394"/>
                  </a:lnTo>
                  <a:lnTo>
                    <a:pt x="65" y="396"/>
                  </a:lnTo>
                  <a:lnTo>
                    <a:pt x="63" y="399"/>
                  </a:lnTo>
                  <a:lnTo>
                    <a:pt x="62" y="401"/>
                  </a:lnTo>
                  <a:lnTo>
                    <a:pt x="61" y="404"/>
                  </a:lnTo>
                  <a:lnTo>
                    <a:pt x="61" y="406"/>
                  </a:lnTo>
                  <a:lnTo>
                    <a:pt x="61" y="572"/>
                  </a:lnTo>
                  <a:lnTo>
                    <a:pt x="15" y="572"/>
                  </a:lnTo>
                  <a:lnTo>
                    <a:pt x="13" y="572"/>
                  </a:lnTo>
                  <a:lnTo>
                    <a:pt x="9" y="573"/>
                  </a:lnTo>
                  <a:lnTo>
                    <a:pt x="7" y="575"/>
                  </a:lnTo>
                  <a:lnTo>
                    <a:pt x="5" y="577"/>
                  </a:lnTo>
                  <a:lnTo>
                    <a:pt x="3" y="579"/>
                  </a:lnTo>
                  <a:lnTo>
                    <a:pt x="2" y="581"/>
                  </a:lnTo>
                  <a:lnTo>
                    <a:pt x="1" y="584"/>
                  </a:lnTo>
                  <a:lnTo>
                    <a:pt x="0" y="587"/>
                  </a:lnTo>
                  <a:lnTo>
                    <a:pt x="1" y="591"/>
                  </a:lnTo>
                  <a:lnTo>
                    <a:pt x="2" y="593"/>
                  </a:lnTo>
                  <a:lnTo>
                    <a:pt x="3" y="596"/>
                  </a:lnTo>
                  <a:lnTo>
                    <a:pt x="5" y="598"/>
                  </a:lnTo>
                  <a:lnTo>
                    <a:pt x="7" y="600"/>
                  </a:lnTo>
                  <a:lnTo>
                    <a:pt x="9" y="601"/>
                  </a:lnTo>
                  <a:lnTo>
                    <a:pt x="13" y="602"/>
                  </a:lnTo>
                  <a:lnTo>
                    <a:pt x="15" y="602"/>
                  </a:lnTo>
                  <a:lnTo>
                    <a:pt x="76" y="602"/>
                  </a:lnTo>
                  <a:lnTo>
                    <a:pt x="196" y="602"/>
                  </a:lnTo>
                  <a:lnTo>
                    <a:pt x="286" y="602"/>
                  </a:lnTo>
                  <a:lnTo>
                    <a:pt x="406" y="602"/>
                  </a:lnTo>
                  <a:lnTo>
                    <a:pt x="497" y="602"/>
                  </a:lnTo>
                  <a:lnTo>
                    <a:pt x="617" y="602"/>
                  </a:lnTo>
                  <a:lnTo>
                    <a:pt x="708" y="602"/>
                  </a:lnTo>
                  <a:lnTo>
                    <a:pt x="828" y="602"/>
                  </a:lnTo>
                  <a:lnTo>
                    <a:pt x="889" y="602"/>
                  </a:lnTo>
                  <a:lnTo>
                    <a:pt x="891" y="602"/>
                  </a:lnTo>
                  <a:lnTo>
                    <a:pt x="894" y="601"/>
                  </a:lnTo>
                  <a:lnTo>
                    <a:pt x="896" y="600"/>
                  </a:lnTo>
                  <a:lnTo>
                    <a:pt x="898" y="598"/>
                  </a:lnTo>
                  <a:lnTo>
                    <a:pt x="901" y="596"/>
                  </a:lnTo>
                  <a:lnTo>
                    <a:pt x="902" y="593"/>
                  </a:lnTo>
                  <a:lnTo>
                    <a:pt x="903" y="591"/>
                  </a:lnTo>
                  <a:lnTo>
                    <a:pt x="904" y="587"/>
                  </a:lnTo>
                  <a:lnTo>
                    <a:pt x="903" y="584"/>
                  </a:lnTo>
                  <a:lnTo>
                    <a:pt x="902" y="581"/>
                  </a:lnTo>
                  <a:lnTo>
                    <a:pt x="901" y="579"/>
                  </a:lnTo>
                  <a:lnTo>
                    <a:pt x="898" y="577"/>
                  </a:lnTo>
                  <a:lnTo>
                    <a:pt x="896" y="575"/>
                  </a:lnTo>
                  <a:lnTo>
                    <a:pt x="894" y="573"/>
                  </a:lnTo>
                  <a:lnTo>
                    <a:pt x="891" y="572"/>
                  </a:lnTo>
                  <a:lnTo>
                    <a:pt x="889"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 name="Freeform 373">
              <a:extLst>
                <a:ext uri="{FF2B5EF4-FFF2-40B4-BE49-F238E27FC236}">
                  <a16:creationId xmlns:a16="http://schemas.microsoft.com/office/drawing/2014/main" id="{6AA1356D-8F1B-4281-BEC5-5B4EBF7467B1}"/>
                </a:ext>
              </a:extLst>
            </p:cNvPr>
            <p:cNvSpPr>
              <a:spLocks/>
            </p:cNvSpPr>
            <p:nvPr/>
          </p:nvSpPr>
          <p:spPr bwMode="auto">
            <a:xfrm>
              <a:off x="4338638" y="2492375"/>
              <a:ext cx="252413" cy="157163"/>
            </a:xfrm>
            <a:custGeom>
              <a:avLst/>
              <a:gdLst>
                <a:gd name="T0" fmla="*/ 77 w 797"/>
                <a:gd name="T1" fmla="*/ 494 h 497"/>
                <a:gd name="T2" fmla="*/ 97 w 797"/>
                <a:gd name="T3" fmla="*/ 483 h 497"/>
                <a:gd name="T4" fmla="*/ 112 w 797"/>
                <a:gd name="T5" fmla="*/ 466 h 497"/>
                <a:gd name="T6" fmla="*/ 120 w 797"/>
                <a:gd name="T7" fmla="*/ 443 h 497"/>
                <a:gd name="T8" fmla="*/ 116 w 797"/>
                <a:gd name="T9" fmla="*/ 416 h 497"/>
                <a:gd name="T10" fmla="*/ 267 w 797"/>
                <a:gd name="T11" fmla="*/ 298 h 497"/>
                <a:gd name="T12" fmla="*/ 300 w 797"/>
                <a:gd name="T13" fmla="*/ 299 h 497"/>
                <a:gd name="T14" fmla="*/ 325 w 797"/>
                <a:gd name="T15" fmla="*/ 287 h 497"/>
                <a:gd name="T16" fmla="*/ 451 w 797"/>
                <a:gd name="T17" fmla="*/ 327 h 497"/>
                <a:gd name="T18" fmla="*/ 454 w 797"/>
                <a:gd name="T19" fmla="*/ 349 h 497"/>
                <a:gd name="T20" fmla="*/ 464 w 797"/>
                <a:gd name="T21" fmla="*/ 369 h 497"/>
                <a:gd name="T22" fmla="*/ 482 w 797"/>
                <a:gd name="T23" fmla="*/ 384 h 497"/>
                <a:gd name="T24" fmla="*/ 505 w 797"/>
                <a:gd name="T25" fmla="*/ 391 h 497"/>
                <a:gd name="T26" fmla="*/ 529 w 797"/>
                <a:gd name="T27" fmla="*/ 389 h 497"/>
                <a:gd name="T28" fmla="*/ 550 w 797"/>
                <a:gd name="T29" fmla="*/ 378 h 497"/>
                <a:gd name="T30" fmla="*/ 564 w 797"/>
                <a:gd name="T31" fmla="*/ 360 h 497"/>
                <a:gd name="T32" fmla="*/ 571 w 797"/>
                <a:gd name="T33" fmla="*/ 337 h 497"/>
                <a:gd name="T34" fmla="*/ 565 w 797"/>
                <a:gd name="T35" fmla="*/ 304 h 497"/>
                <a:gd name="T36" fmla="*/ 724 w 797"/>
                <a:gd name="T37" fmla="*/ 119 h 497"/>
                <a:gd name="T38" fmla="*/ 750 w 797"/>
                <a:gd name="T39" fmla="*/ 119 h 497"/>
                <a:gd name="T40" fmla="*/ 771 w 797"/>
                <a:gd name="T41" fmla="*/ 110 h 497"/>
                <a:gd name="T42" fmla="*/ 787 w 797"/>
                <a:gd name="T43" fmla="*/ 94 h 497"/>
                <a:gd name="T44" fmla="*/ 796 w 797"/>
                <a:gd name="T45" fmla="*/ 72 h 497"/>
                <a:gd name="T46" fmla="*/ 796 w 797"/>
                <a:gd name="T47" fmla="*/ 48 h 497"/>
                <a:gd name="T48" fmla="*/ 787 w 797"/>
                <a:gd name="T49" fmla="*/ 27 h 497"/>
                <a:gd name="T50" fmla="*/ 771 w 797"/>
                <a:gd name="T51" fmla="*/ 10 h 497"/>
                <a:gd name="T52" fmla="*/ 750 w 797"/>
                <a:gd name="T53" fmla="*/ 1 h 497"/>
                <a:gd name="T54" fmla="*/ 725 w 797"/>
                <a:gd name="T55" fmla="*/ 1 h 497"/>
                <a:gd name="T56" fmla="*/ 703 w 797"/>
                <a:gd name="T57" fmla="*/ 10 h 497"/>
                <a:gd name="T58" fmla="*/ 687 w 797"/>
                <a:gd name="T59" fmla="*/ 27 h 497"/>
                <a:gd name="T60" fmla="*/ 678 w 797"/>
                <a:gd name="T61" fmla="*/ 48 h 497"/>
                <a:gd name="T62" fmla="*/ 680 w 797"/>
                <a:gd name="T63" fmla="*/ 79 h 497"/>
                <a:gd name="T64" fmla="*/ 531 w 797"/>
                <a:gd name="T65" fmla="*/ 275 h 497"/>
                <a:gd name="T66" fmla="*/ 504 w 797"/>
                <a:gd name="T67" fmla="*/ 272 h 497"/>
                <a:gd name="T68" fmla="*/ 478 w 797"/>
                <a:gd name="T69" fmla="*/ 281 h 497"/>
                <a:gd name="T70" fmla="*/ 345 w 797"/>
                <a:gd name="T71" fmla="*/ 248 h 497"/>
                <a:gd name="T72" fmla="*/ 344 w 797"/>
                <a:gd name="T73" fmla="*/ 229 h 497"/>
                <a:gd name="T74" fmla="*/ 336 w 797"/>
                <a:gd name="T75" fmla="*/ 207 h 497"/>
                <a:gd name="T76" fmla="*/ 319 w 797"/>
                <a:gd name="T77" fmla="*/ 191 h 497"/>
                <a:gd name="T78" fmla="*/ 298 w 797"/>
                <a:gd name="T79" fmla="*/ 181 h 497"/>
                <a:gd name="T80" fmla="*/ 273 w 797"/>
                <a:gd name="T81" fmla="*/ 181 h 497"/>
                <a:gd name="T82" fmla="*/ 252 w 797"/>
                <a:gd name="T83" fmla="*/ 191 h 497"/>
                <a:gd name="T84" fmla="*/ 236 w 797"/>
                <a:gd name="T85" fmla="*/ 207 h 497"/>
                <a:gd name="T86" fmla="*/ 226 w 797"/>
                <a:gd name="T87" fmla="*/ 229 h 497"/>
                <a:gd name="T88" fmla="*/ 227 w 797"/>
                <a:gd name="T89" fmla="*/ 254 h 497"/>
                <a:gd name="T90" fmla="*/ 86 w 797"/>
                <a:gd name="T91" fmla="*/ 382 h 497"/>
                <a:gd name="T92" fmla="*/ 53 w 797"/>
                <a:gd name="T93" fmla="*/ 377 h 497"/>
                <a:gd name="T94" fmla="*/ 31 w 797"/>
                <a:gd name="T95" fmla="*/ 383 h 497"/>
                <a:gd name="T96" fmla="*/ 13 w 797"/>
                <a:gd name="T97" fmla="*/ 398 h 497"/>
                <a:gd name="T98" fmla="*/ 2 w 797"/>
                <a:gd name="T99" fmla="*/ 419 h 497"/>
                <a:gd name="T100" fmla="*/ 0 w 797"/>
                <a:gd name="T101" fmla="*/ 443 h 497"/>
                <a:gd name="T102" fmla="*/ 6 w 797"/>
                <a:gd name="T103" fmla="*/ 466 h 497"/>
                <a:gd name="T104" fmla="*/ 21 w 797"/>
                <a:gd name="T105" fmla="*/ 483 h 497"/>
                <a:gd name="T106" fmla="*/ 42 w 797"/>
                <a:gd name="T107" fmla="*/ 494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97" h="497">
                  <a:moveTo>
                    <a:pt x="60" y="497"/>
                  </a:moveTo>
                  <a:lnTo>
                    <a:pt x="65" y="497"/>
                  </a:lnTo>
                  <a:lnTo>
                    <a:pt x="72" y="496"/>
                  </a:lnTo>
                  <a:lnTo>
                    <a:pt x="77" y="494"/>
                  </a:lnTo>
                  <a:lnTo>
                    <a:pt x="83" y="493"/>
                  </a:lnTo>
                  <a:lnTo>
                    <a:pt x="89" y="489"/>
                  </a:lnTo>
                  <a:lnTo>
                    <a:pt x="93" y="486"/>
                  </a:lnTo>
                  <a:lnTo>
                    <a:pt x="97" y="483"/>
                  </a:lnTo>
                  <a:lnTo>
                    <a:pt x="102" y="480"/>
                  </a:lnTo>
                  <a:lnTo>
                    <a:pt x="106" y="475"/>
                  </a:lnTo>
                  <a:lnTo>
                    <a:pt x="109" y="470"/>
                  </a:lnTo>
                  <a:lnTo>
                    <a:pt x="112" y="466"/>
                  </a:lnTo>
                  <a:lnTo>
                    <a:pt x="115" y="460"/>
                  </a:lnTo>
                  <a:lnTo>
                    <a:pt x="117" y="455"/>
                  </a:lnTo>
                  <a:lnTo>
                    <a:pt x="119" y="449"/>
                  </a:lnTo>
                  <a:lnTo>
                    <a:pt x="120" y="443"/>
                  </a:lnTo>
                  <a:lnTo>
                    <a:pt x="120" y="437"/>
                  </a:lnTo>
                  <a:lnTo>
                    <a:pt x="119" y="429"/>
                  </a:lnTo>
                  <a:lnTo>
                    <a:pt x="118" y="423"/>
                  </a:lnTo>
                  <a:lnTo>
                    <a:pt x="116" y="416"/>
                  </a:lnTo>
                  <a:lnTo>
                    <a:pt x="114" y="410"/>
                  </a:lnTo>
                  <a:lnTo>
                    <a:pt x="251" y="290"/>
                  </a:lnTo>
                  <a:lnTo>
                    <a:pt x="259" y="295"/>
                  </a:lnTo>
                  <a:lnTo>
                    <a:pt x="267" y="298"/>
                  </a:lnTo>
                  <a:lnTo>
                    <a:pt x="277" y="301"/>
                  </a:lnTo>
                  <a:lnTo>
                    <a:pt x="285" y="302"/>
                  </a:lnTo>
                  <a:lnTo>
                    <a:pt x="293" y="301"/>
                  </a:lnTo>
                  <a:lnTo>
                    <a:pt x="300" y="299"/>
                  </a:lnTo>
                  <a:lnTo>
                    <a:pt x="307" y="297"/>
                  </a:lnTo>
                  <a:lnTo>
                    <a:pt x="313" y="294"/>
                  </a:lnTo>
                  <a:lnTo>
                    <a:pt x="318" y="291"/>
                  </a:lnTo>
                  <a:lnTo>
                    <a:pt x="325" y="287"/>
                  </a:lnTo>
                  <a:lnTo>
                    <a:pt x="329" y="282"/>
                  </a:lnTo>
                  <a:lnTo>
                    <a:pt x="333" y="277"/>
                  </a:lnTo>
                  <a:lnTo>
                    <a:pt x="451" y="324"/>
                  </a:lnTo>
                  <a:lnTo>
                    <a:pt x="451" y="327"/>
                  </a:lnTo>
                  <a:lnTo>
                    <a:pt x="451" y="332"/>
                  </a:lnTo>
                  <a:lnTo>
                    <a:pt x="451" y="337"/>
                  </a:lnTo>
                  <a:lnTo>
                    <a:pt x="452" y="343"/>
                  </a:lnTo>
                  <a:lnTo>
                    <a:pt x="454" y="349"/>
                  </a:lnTo>
                  <a:lnTo>
                    <a:pt x="456" y="354"/>
                  </a:lnTo>
                  <a:lnTo>
                    <a:pt x="458" y="360"/>
                  </a:lnTo>
                  <a:lnTo>
                    <a:pt x="461" y="365"/>
                  </a:lnTo>
                  <a:lnTo>
                    <a:pt x="464" y="369"/>
                  </a:lnTo>
                  <a:lnTo>
                    <a:pt x="469" y="374"/>
                  </a:lnTo>
                  <a:lnTo>
                    <a:pt x="473" y="378"/>
                  </a:lnTo>
                  <a:lnTo>
                    <a:pt x="477" y="381"/>
                  </a:lnTo>
                  <a:lnTo>
                    <a:pt x="482" y="384"/>
                  </a:lnTo>
                  <a:lnTo>
                    <a:pt x="488" y="386"/>
                  </a:lnTo>
                  <a:lnTo>
                    <a:pt x="493" y="389"/>
                  </a:lnTo>
                  <a:lnTo>
                    <a:pt x="499" y="391"/>
                  </a:lnTo>
                  <a:lnTo>
                    <a:pt x="505" y="391"/>
                  </a:lnTo>
                  <a:lnTo>
                    <a:pt x="511" y="392"/>
                  </a:lnTo>
                  <a:lnTo>
                    <a:pt x="518" y="391"/>
                  </a:lnTo>
                  <a:lnTo>
                    <a:pt x="523" y="391"/>
                  </a:lnTo>
                  <a:lnTo>
                    <a:pt x="529" y="389"/>
                  </a:lnTo>
                  <a:lnTo>
                    <a:pt x="535" y="386"/>
                  </a:lnTo>
                  <a:lnTo>
                    <a:pt x="540" y="384"/>
                  </a:lnTo>
                  <a:lnTo>
                    <a:pt x="545" y="381"/>
                  </a:lnTo>
                  <a:lnTo>
                    <a:pt x="550" y="378"/>
                  </a:lnTo>
                  <a:lnTo>
                    <a:pt x="553" y="374"/>
                  </a:lnTo>
                  <a:lnTo>
                    <a:pt x="558" y="369"/>
                  </a:lnTo>
                  <a:lnTo>
                    <a:pt x="561" y="365"/>
                  </a:lnTo>
                  <a:lnTo>
                    <a:pt x="564" y="360"/>
                  </a:lnTo>
                  <a:lnTo>
                    <a:pt x="567" y="354"/>
                  </a:lnTo>
                  <a:lnTo>
                    <a:pt x="568" y="349"/>
                  </a:lnTo>
                  <a:lnTo>
                    <a:pt x="570" y="343"/>
                  </a:lnTo>
                  <a:lnTo>
                    <a:pt x="571" y="337"/>
                  </a:lnTo>
                  <a:lnTo>
                    <a:pt x="571" y="332"/>
                  </a:lnTo>
                  <a:lnTo>
                    <a:pt x="570" y="322"/>
                  </a:lnTo>
                  <a:lnTo>
                    <a:pt x="568" y="312"/>
                  </a:lnTo>
                  <a:lnTo>
                    <a:pt x="565" y="304"/>
                  </a:lnTo>
                  <a:lnTo>
                    <a:pt x="560" y="296"/>
                  </a:lnTo>
                  <a:lnTo>
                    <a:pt x="711" y="114"/>
                  </a:lnTo>
                  <a:lnTo>
                    <a:pt x="717" y="117"/>
                  </a:lnTo>
                  <a:lnTo>
                    <a:pt x="724" y="119"/>
                  </a:lnTo>
                  <a:lnTo>
                    <a:pt x="730" y="120"/>
                  </a:lnTo>
                  <a:lnTo>
                    <a:pt x="737" y="120"/>
                  </a:lnTo>
                  <a:lnTo>
                    <a:pt x="743" y="120"/>
                  </a:lnTo>
                  <a:lnTo>
                    <a:pt x="750" y="119"/>
                  </a:lnTo>
                  <a:lnTo>
                    <a:pt x="755" y="118"/>
                  </a:lnTo>
                  <a:lnTo>
                    <a:pt x="760" y="116"/>
                  </a:lnTo>
                  <a:lnTo>
                    <a:pt x="766" y="113"/>
                  </a:lnTo>
                  <a:lnTo>
                    <a:pt x="771" y="110"/>
                  </a:lnTo>
                  <a:lnTo>
                    <a:pt x="775" y="106"/>
                  </a:lnTo>
                  <a:lnTo>
                    <a:pt x="780" y="103"/>
                  </a:lnTo>
                  <a:lnTo>
                    <a:pt x="784" y="99"/>
                  </a:lnTo>
                  <a:lnTo>
                    <a:pt x="787" y="94"/>
                  </a:lnTo>
                  <a:lnTo>
                    <a:pt x="790" y="89"/>
                  </a:lnTo>
                  <a:lnTo>
                    <a:pt x="792" y="84"/>
                  </a:lnTo>
                  <a:lnTo>
                    <a:pt x="795" y="79"/>
                  </a:lnTo>
                  <a:lnTo>
                    <a:pt x="796" y="72"/>
                  </a:lnTo>
                  <a:lnTo>
                    <a:pt x="797" y="67"/>
                  </a:lnTo>
                  <a:lnTo>
                    <a:pt x="797" y="60"/>
                  </a:lnTo>
                  <a:lnTo>
                    <a:pt x="797" y="54"/>
                  </a:lnTo>
                  <a:lnTo>
                    <a:pt x="796" y="48"/>
                  </a:lnTo>
                  <a:lnTo>
                    <a:pt x="795" y="42"/>
                  </a:lnTo>
                  <a:lnTo>
                    <a:pt x="792" y="37"/>
                  </a:lnTo>
                  <a:lnTo>
                    <a:pt x="790" y="31"/>
                  </a:lnTo>
                  <a:lnTo>
                    <a:pt x="787" y="27"/>
                  </a:lnTo>
                  <a:lnTo>
                    <a:pt x="784" y="22"/>
                  </a:lnTo>
                  <a:lnTo>
                    <a:pt x="780" y="17"/>
                  </a:lnTo>
                  <a:lnTo>
                    <a:pt x="775" y="14"/>
                  </a:lnTo>
                  <a:lnTo>
                    <a:pt x="771" y="10"/>
                  </a:lnTo>
                  <a:lnTo>
                    <a:pt x="766" y="8"/>
                  </a:lnTo>
                  <a:lnTo>
                    <a:pt x="760" y="5"/>
                  </a:lnTo>
                  <a:lnTo>
                    <a:pt x="755" y="2"/>
                  </a:lnTo>
                  <a:lnTo>
                    <a:pt x="750" y="1"/>
                  </a:lnTo>
                  <a:lnTo>
                    <a:pt x="743" y="0"/>
                  </a:lnTo>
                  <a:lnTo>
                    <a:pt x="737" y="0"/>
                  </a:lnTo>
                  <a:lnTo>
                    <a:pt x="731" y="0"/>
                  </a:lnTo>
                  <a:lnTo>
                    <a:pt x="725" y="1"/>
                  </a:lnTo>
                  <a:lnTo>
                    <a:pt x="719" y="2"/>
                  </a:lnTo>
                  <a:lnTo>
                    <a:pt x="713" y="5"/>
                  </a:lnTo>
                  <a:lnTo>
                    <a:pt x="709" y="8"/>
                  </a:lnTo>
                  <a:lnTo>
                    <a:pt x="703" y="10"/>
                  </a:lnTo>
                  <a:lnTo>
                    <a:pt x="699" y="14"/>
                  </a:lnTo>
                  <a:lnTo>
                    <a:pt x="695" y="17"/>
                  </a:lnTo>
                  <a:lnTo>
                    <a:pt x="691" y="22"/>
                  </a:lnTo>
                  <a:lnTo>
                    <a:pt x="687" y="27"/>
                  </a:lnTo>
                  <a:lnTo>
                    <a:pt x="684" y="31"/>
                  </a:lnTo>
                  <a:lnTo>
                    <a:pt x="682" y="37"/>
                  </a:lnTo>
                  <a:lnTo>
                    <a:pt x="680" y="42"/>
                  </a:lnTo>
                  <a:lnTo>
                    <a:pt x="678" y="48"/>
                  </a:lnTo>
                  <a:lnTo>
                    <a:pt x="677" y="54"/>
                  </a:lnTo>
                  <a:lnTo>
                    <a:pt x="677" y="60"/>
                  </a:lnTo>
                  <a:lnTo>
                    <a:pt x="678" y="70"/>
                  </a:lnTo>
                  <a:lnTo>
                    <a:pt x="680" y="79"/>
                  </a:lnTo>
                  <a:lnTo>
                    <a:pt x="683" y="87"/>
                  </a:lnTo>
                  <a:lnTo>
                    <a:pt x="688" y="96"/>
                  </a:lnTo>
                  <a:lnTo>
                    <a:pt x="537" y="277"/>
                  </a:lnTo>
                  <a:lnTo>
                    <a:pt x="531" y="275"/>
                  </a:lnTo>
                  <a:lnTo>
                    <a:pt x="524" y="273"/>
                  </a:lnTo>
                  <a:lnTo>
                    <a:pt x="518" y="272"/>
                  </a:lnTo>
                  <a:lnTo>
                    <a:pt x="511" y="271"/>
                  </a:lnTo>
                  <a:lnTo>
                    <a:pt x="504" y="272"/>
                  </a:lnTo>
                  <a:lnTo>
                    <a:pt x="496" y="273"/>
                  </a:lnTo>
                  <a:lnTo>
                    <a:pt x="490" y="275"/>
                  </a:lnTo>
                  <a:lnTo>
                    <a:pt x="484" y="278"/>
                  </a:lnTo>
                  <a:lnTo>
                    <a:pt x="478" y="281"/>
                  </a:lnTo>
                  <a:lnTo>
                    <a:pt x="472" y="286"/>
                  </a:lnTo>
                  <a:lnTo>
                    <a:pt x="467" y="291"/>
                  </a:lnTo>
                  <a:lnTo>
                    <a:pt x="463" y="295"/>
                  </a:lnTo>
                  <a:lnTo>
                    <a:pt x="345" y="248"/>
                  </a:lnTo>
                  <a:lnTo>
                    <a:pt x="345" y="245"/>
                  </a:lnTo>
                  <a:lnTo>
                    <a:pt x="345" y="240"/>
                  </a:lnTo>
                  <a:lnTo>
                    <a:pt x="345" y="235"/>
                  </a:lnTo>
                  <a:lnTo>
                    <a:pt x="344" y="229"/>
                  </a:lnTo>
                  <a:lnTo>
                    <a:pt x="343" y="223"/>
                  </a:lnTo>
                  <a:lnTo>
                    <a:pt x="341" y="218"/>
                  </a:lnTo>
                  <a:lnTo>
                    <a:pt x="339" y="213"/>
                  </a:lnTo>
                  <a:lnTo>
                    <a:pt x="336" y="207"/>
                  </a:lnTo>
                  <a:lnTo>
                    <a:pt x="332" y="203"/>
                  </a:lnTo>
                  <a:lnTo>
                    <a:pt x="328" y="199"/>
                  </a:lnTo>
                  <a:lnTo>
                    <a:pt x="324" y="194"/>
                  </a:lnTo>
                  <a:lnTo>
                    <a:pt x="319" y="191"/>
                  </a:lnTo>
                  <a:lnTo>
                    <a:pt x="314" y="188"/>
                  </a:lnTo>
                  <a:lnTo>
                    <a:pt x="309" y="186"/>
                  </a:lnTo>
                  <a:lnTo>
                    <a:pt x="303" y="184"/>
                  </a:lnTo>
                  <a:lnTo>
                    <a:pt x="298" y="181"/>
                  </a:lnTo>
                  <a:lnTo>
                    <a:pt x="292" y="181"/>
                  </a:lnTo>
                  <a:lnTo>
                    <a:pt x="285" y="180"/>
                  </a:lnTo>
                  <a:lnTo>
                    <a:pt x="280" y="181"/>
                  </a:lnTo>
                  <a:lnTo>
                    <a:pt x="273" y="181"/>
                  </a:lnTo>
                  <a:lnTo>
                    <a:pt x="268" y="184"/>
                  </a:lnTo>
                  <a:lnTo>
                    <a:pt x="262" y="186"/>
                  </a:lnTo>
                  <a:lnTo>
                    <a:pt x="257" y="188"/>
                  </a:lnTo>
                  <a:lnTo>
                    <a:pt x="252" y="191"/>
                  </a:lnTo>
                  <a:lnTo>
                    <a:pt x="248" y="194"/>
                  </a:lnTo>
                  <a:lnTo>
                    <a:pt x="243" y="199"/>
                  </a:lnTo>
                  <a:lnTo>
                    <a:pt x="239" y="203"/>
                  </a:lnTo>
                  <a:lnTo>
                    <a:pt x="236" y="207"/>
                  </a:lnTo>
                  <a:lnTo>
                    <a:pt x="233" y="213"/>
                  </a:lnTo>
                  <a:lnTo>
                    <a:pt x="230" y="218"/>
                  </a:lnTo>
                  <a:lnTo>
                    <a:pt x="228" y="223"/>
                  </a:lnTo>
                  <a:lnTo>
                    <a:pt x="226" y="229"/>
                  </a:lnTo>
                  <a:lnTo>
                    <a:pt x="225" y="235"/>
                  </a:lnTo>
                  <a:lnTo>
                    <a:pt x="225" y="240"/>
                  </a:lnTo>
                  <a:lnTo>
                    <a:pt x="226" y="248"/>
                  </a:lnTo>
                  <a:lnTo>
                    <a:pt x="227" y="254"/>
                  </a:lnTo>
                  <a:lnTo>
                    <a:pt x="229" y="261"/>
                  </a:lnTo>
                  <a:lnTo>
                    <a:pt x="231" y="267"/>
                  </a:lnTo>
                  <a:lnTo>
                    <a:pt x="94" y="387"/>
                  </a:lnTo>
                  <a:lnTo>
                    <a:pt x="86" y="382"/>
                  </a:lnTo>
                  <a:lnTo>
                    <a:pt x="78" y="379"/>
                  </a:lnTo>
                  <a:lnTo>
                    <a:pt x="68" y="377"/>
                  </a:lnTo>
                  <a:lnTo>
                    <a:pt x="60" y="377"/>
                  </a:lnTo>
                  <a:lnTo>
                    <a:pt x="53" y="377"/>
                  </a:lnTo>
                  <a:lnTo>
                    <a:pt x="47" y="378"/>
                  </a:lnTo>
                  <a:lnTo>
                    <a:pt x="42" y="379"/>
                  </a:lnTo>
                  <a:lnTo>
                    <a:pt x="36" y="381"/>
                  </a:lnTo>
                  <a:lnTo>
                    <a:pt x="31" y="383"/>
                  </a:lnTo>
                  <a:lnTo>
                    <a:pt x="26" y="386"/>
                  </a:lnTo>
                  <a:lnTo>
                    <a:pt x="21" y="391"/>
                  </a:lnTo>
                  <a:lnTo>
                    <a:pt x="17" y="394"/>
                  </a:lnTo>
                  <a:lnTo>
                    <a:pt x="13" y="398"/>
                  </a:lnTo>
                  <a:lnTo>
                    <a:pt x="9" y="402"/>
                  </a:lnTo>
                  <a:lnTo>
                    <a:pt x="6" y="408"/>
                  </a:lnTo>
                  <a:lnTo>
                    <a:pt x="4" y="413"/>
                  </a:lnTo>
                  <a:lnTo>
                    <a:pt x="2" y="419"/>
                  </a:lnTo>
                  <a:lnTo>
                    <a:pt x="1" y="425"/>
                  </a:lnTo>
                  <a:lnTo>
                    <a:pt x="0" y="430"/>
                  </a:lnTo>
                  <a:lnTo>
                    <a:pt x="0" y="437"/>
                  </a:lnTo>
                  <a:lnTo>
                    <a:pt x="0" y="443"/>
                  </a:lnTo>
                  <a:lnTo>
                    <a:pt x="1" y="449"/>
                  </a:lnTo>
                  <a:lnTo>
                    <a:pt x="2" y="455"/>
                  </a:lnTo>
                  <a:lnTo>
                    <a:pt x="4" y="460"/>
                  </a:lnTo>
                  <a:lnTo>
                    <a:pt x="6" y="466"/>
                  </a:lnTo>
                  <a:lnTo>
                    <a:pt x="9" y="470"/>
                  </a:lnTo>
                  <a:lnTo>
                    <a:pt x="13" y="475"/>
                  </a:lnTo>
                  <a:lnTo>
                    <a:pt x="17" y="480"/>
                  </a:lnTo>
                  <a:lnTo>
                    <a:pt x="21" y="483"/>
                  </a:lnTo>
                  <a:lnTo>
                    <a:pt x="26" y="486"/>
                  </a:lnTo>
                  <a:lnTo>
                    <a:pt x="31" y="489"/>
                  </a:lnTo>
                  <a:lnTo>
                    <a:pt x="36" y="493"/>
                  </a:lnTo>
                  <a:lnTo>
                    <a:pt x="42" y="494"/>
                  </a:lnTo>
                  <a:lnTo>
                    <a:pt x="47" y="496"/>
                  </a:lnTo>
                  <a:lnTo>
                    <a:pt x="53" y="497"/>
                  </a:lnTo>
                  <a:lnTo>
                    <a:pt x="60" y="4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35" name="Freeform 4665" descr="Icon of graph. ">
            <a:extLst>
              <a:ext uri="{FF2B5EF4-FFF2-40B4-BE49-F238E27FC236}">
                <a16:creationId xmlns:a16="http://schemas.microsoft.com/office/drawing/2014/main" id="{557E39B2-E017-4E5C-B53E-DDE3B9D4C92C}"/>
              </a:ext>
            </a:extLst>
          </p:cNvPr>
          <p:cNvSpPr>
            <a:spLocks/>
          </p:cNvSpPr>
          <p:nvPr/>
        </p:nvSpPr>
        <p:spPr bwMode="auto">
          <a:xfrm>
            <a:off x="7877961" y="3531386"/>
            <a:ext cx="347679" cy="347679"/>
          </a:xfrm>
          <a:custGeom>
            <a:avLst/>
            <a:gdLst>
              <a:gd name="T0" fmla="*/ 761 w 904"/>
              <a:gd name="T1" fmla="*/ 213 h 903"/>
              <a:gd name="T2" fmla="*/ 754 w 904"/>
              <a:gd name="T3" fmla="*/ 225 h 903"/>
              <a:gd name="T4" fmla="*/ 576 w 904"/>
              <a:gd name="T5" fmla="*/ 277 h 903"/>
              <a:gd name="T6" fmla="*/ 498 w 904"/>
              <a:gd name="T7" fmla="*/ 298 h 903"/>
              <a:gd name="T8" fmla="*/ 431 w 904"/>
              <a:gd name="T9" fmla="*/ 329 h 903"/>
              <a:gd name="T10" fmla="*/ 578 w 904"/>
              <a:gd name="T11" fmla="*/ 170 h 903"/>
              <a:gd name="T12" fmla="*/ 618 w 904"/>
              <a:gd name="T13" fmla="*/ 180 h 903"/>
              <a:gd name="T14" fmla="*/ 661 w 904"/>
              <a:gd name="T15" fmla="*/ 169 h 903"/>
              <a:gd name="T16" fmla="*/ 693 w 904"/>
              <a:gd name="T17" fmla="*/ 141 h 903"/>
              <a:gd name="T18" fmla="*/ 707 w 904"/>
              <a:gd name="T19" fmla="*/ 99 h 903"/>
              <a:gd name="T20" fmla="*/ 701 w 904"/>
              <a:gd name="T21" fmla="*/ 55 h 903"/>
              <a:gd name="T22" fmla="*/ 676 w 904"/>
              <a:gd name="T23" fmla="*/ 20 h 903"/>
              <a:gd name="T24" fmla="*/ 636 w 904"/>
              <a:gd name="T25" fmla="*/ 2 h 903"/>
              <a:gd name="T26" fmla="*/ 591 w 904"/>
              <a:gd name="T27" fmla="*/ 4 h 903"/>
              <a:gd name="T28" fmla="*/ 554 w 904"/>
              <a:gd name="T29" fmla="*/ 25 h 903"/>
              <a:gd name="T30" fmla="*/ 531 w 904"/>
              <a:gd name="T31" fmla="*/ 63 h 903"/>
              <a:gd name="T32" fmla="*/ 532 w 904"/>
              <a:gd name="T33" fmla="*/ 118 h 903"/>
              <a:gd name="T34" fmla="*/ 369 w 904"/>
              <a:gd name="T35" fmla="*/ 289 h 903"/>
              <a:gd name="T36" fmla="*/ 325 w 904"/>
              <a:gd name="T37" fmla="*/ 289 h 903"/>
              <a:gd name="T38" fmla="*/ 294 w 904"/>
              <a:gd name="T39" fmla="*/ 308 h 903"/>
              <a:gd name="T40" fmla="*/ 275 w 904"/>
              <a:gd name="T41" fmla="*/ 338 h 903"/>
              <a:gd name="T42" fmla="*/ 275 w 904"/>
              <a:gd name="T43" fmla="*/ 383 h 903"/>
              <a:gd name="T44" fmla="*/ 113 w 904"/>
              <a:gd name="T45" fmla="*/ 545 h 903"/>
              <a:gd name="T46" fmla="*/ 64 w 904"/>
              <a:gd name="T47" fmla="*/ 546 h 903"/>
              <a:gd name="T48" fmla="*/ 26 w 904"/>
              <a:gd name="T49" fmla="*/ 568 h 903"/>
              <a:gd name="T50" fmla="*/ 5 w 904"/>
              <a:gd name="T51" fmla="*/ 605 h 903"/>
              <a:gd name="T52" fmla="*/ 3 w 904"/>
              <a:gd name="T53" fmla="*/ 650 h 903"/>
              <a:gd name="T54" fmla="*/ 21 w 904"/>
              <a:gd name="T55" fmla="*/ 690 h 903"/>
              <a:gd name="T56" fmla="*/ 56 w 904"/>
              <a:gd name="T57" fmla="*/ 716 h 903"/>
              <a:gd name="T58" fmla="*/ 100 w 904"/>
              <a:gd name="T59" fmla="*/ 722 h 903"/>
              <a:gd name="T60" fmla="*/ 142 w 904"/>
              <a:gd name="T61" fmla="*/ 706 h 903"/>
              <a:gd name="T62" fmla="*/ 170 w 904"/>
              <a:gd name="T63" fmla="*/ 675 h 903"/>
              <a:gd name="T64" fmla="*/ 181 w 904"/>
              <a:gd name="T65" fmla="*/ 632 h 903"/>
              <a:gd name="T66" fmla="*/ 171 w 904"/>
              <a:gd name="T67" fmla="*/ 591 h 903"/>
              <a:gd name="T68" fmla="*/ 316 w 904"/>
              <a:gd name="T69" fmla="*/ 430 h 903"/>
              <a:gd name="T70" fmla="*/ 286 w 904"/>
              <a:gd name="T71" fmla="*/ 538 h 903"/>
              <a:gd name="T72" fmla="*/ 271 w 904"/>
              <a:gd name="T73" fmla="*/ 753 h 903"/>
              <a:gd name="T74" fmla="*/ 216 w 904"/>
              <a:gd name="T75" fmla="*/ 757 h 903"/>
              <a:gd name="T76" fmla="*/ 212 w 904"/>
              <a:gd name="T77" fmla="*/ 888 h 903"/>
              <a:gd name="T78" fmla="*/ 218 w 904"/>
              <a:gd name="T79" fmla="*/ 901 h 903"/>
              <a:gd name="T80" fmla="*/ 349 w 904"/>
              <a:gd name="T81" fmla="*/ 903 h 903"/>
              <a:gd name="T82" fmla="*/ 361 w 904"/>
              <a:gd name="T83" fmla="*/ 894 h 903"/>
              <a:gd name="T84" fmla="*/ 361 w 904"/>
              <a:gd name="T85" fmla="*/ 762 h 903"/>
              <a:gd name="T86" fmla="*/ 349 w 904"/>
              <a:gd name="T87" fmla="*/ 753 h 903"/>
              <a:gd name="T88" fmla="*/ 305 w 904"/>
              <a:gd name="T89" fmla="*/ 597 h 903"/>
              <a:gd name="T90" fmla="*/ 343 w 904"/>
              <a:gd name="T91" fmla="*/ 469 h 903"/>
              <a:gd name="T92" fmla="*/ 383 w 904"/>
              <a:gd name="T93" fmla="*/ 426 h 903"/>
              <a:gd name="T94" fmla="*/ 418 w 904"/>
              <a:gd name="T95" fmla="*/ 383 h 903"/>
              <a:gd name="T96" fmla="*/ 471 w 904"/>
              <a:gd name="T97" fmla="*/ 342 h 903"/>
              <a:gd name="T98" fmla="*/ 544 w 904"/>
              <a:gd name="T99" fmla="*/ 315 h 903"/>
              <a:gd name="T100" fmla="*/ 627 w 904"/>
              <a:gd name="T101" fmla="*/ 302 h 903"/>
              <a:gd name="T102" fmla="*/ 754 w 904"/>
              <a:gd name="T103" fmla="*/ 348 h 903"/>
              <a:gd name="T104" fmla="*/ 763 w 904"/>
              <a:gd name="T105" fmla="*/ 360 h 903"/>
              <a:gd name="T106" fmla="*/ 895 w 904"/>
              <a:gd name="T107" fmla="*/ 360 h 903"/>
              <a:gd name="T108" fmla="*/ 904 w 904"/>
              <a:gd name="T109" fmla="*/ 348 h 903"/>
              <a:gd name="T110" fmla="*/ 902 w 904"/>
              <a:gd name="T111" fmla="*/ 217 h 903"/>
              <a:gd name="T112" fmla="*/ 889 w 904"/>
              <a:gd name="T113" fmla="*/ 211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04" h="903">
                <a:moveTo>
                  <a:pt x="889" y="211"/>
                </a:moveTo>
                <a:lnTo>
                  <a:pt x="768" y="211"/>
                </a:lnTo>
                <a:lnTo>
                  <a:pt x="765" y="211"/>
                </a:lnTo>
                <a:lnTo>
                  <a:pt x="763" y="212"/>
                </a:lnTo>
                <a:lnTo>
                  <a:pt x="761" y="213"/>
                </a:lnTo>
                <a:lnTo>
                  <a:pt x="758" y="215"/>
                </a:lnTo>
                <a:lnTo>
                  <a:pt x="756" y="217"/>
                </a:lnTo>
                <a:lnTo>
                  <a:pt x="755" y="220"/>
                </a:lnTo>
                <a:lnTo>
                  <a:pt x="754" y="222"/>
                </a:lnTo>
                <a:lnTo>
                  <a:pt x="754" y="225"/>
                </a:lnTo>
                <a:lnTo>
                  <a:pt x="754" y="271"/>
                </a:lnTo>
                <a:lnTo>
                  <a:pt x="663" y="271"/>
                </a:lnTo>
                <a:lnTo>
                  <a:pt x="627" y="272"/>
                </a:lnTo>
                <a:lnTo>
                  <a:pt x="593" y="275"/>
                </a:lnTo>
                <a:lnTo>
                  <a:pt x="576" y="277"/>
                </a:lnTo>
                <a:lnTo>
                  <a:pt x="561" y="281"/>
                </a:lnTo>
                <a:lnTo>
                  <a:pt x="545" y="284"/>
                </a:lnTo>
                <a:lnTo>
                  <a:pt x="529" y="287"/>
                </a:lnTo>
                <a:lnTo>
                  <a:pt x="513" y="292"/>
                </a:lnTo>
                <a:lnTo>
                  <a:pt x="498" y="298"/>
                </a:lnTo>
                <a:lnTo>
                  <a:pt x="484" y="302"/>
                </a:lnTo>
                <a:lnTo>
                  <a:pt x="470" y="309"/>
                </a:lnTo>
                <a:lnTo>
                  <a:pt x="457" y="315"/>
                </a:lnTo>
                <a:lnTo>
                  <a:pt x="443" y="323"/>
                </a:lnTo>
                <a:lnTo>
                  <a:pt x="431" y="329"/>
                </a:lnTo>
                <a:lnTo>
                  <a:pt x="418" y="337"/>
                </a:lnTo>
                <a:lnTo>
                  <a:pt x="415" y="328"/>
                </a:lnTo>
                <a:lnTo>
                  <a:pt x="409" y="319"/>
                </a:lnTo>
                <a:lnTo>
                  <a:pt x="565" y="163"/>
                </a:lnTo>
                <a:lnTo>
                  <a:pt x="578" y="170"/>
                </a:lnTo>
                <a:lnTo>
                  <a:pt x="590" y="176"/>
                </a:lnTo>
                <a:lnTo>
                  <a:pt x="597" y="178"/>
                </a:lnTo>
                <a:lnTo>
                  <a:pt x="604" y="179"/>
                </a:lnTo>
                <a:lnTo>
                  <a:pt x="610" y="180"/>
                </a:lnTo>
                <a:lnTo>
                  <a:pt x="618" y="180"/>
                </a:lnTo>
                <a:lnTo>
                  <a:pt x="627" y="180"/>
                </a:lnTo>
                <a:lnTo>
                  <a:pt x="636" y="178"/>
                </a:lnTo>
                <a:lnTo>
                  <a:pt x="644" y="176"/>
                </a:lnTo>
                <a:lnTo>
                  <a:pt x="653" y="173"/>
                </a:lnTo>
                <a:lnTo>
                  <a:pt x="661" y="169"/>
                </a:lnTo>
                <a:lnTo>
                  <a:pt x="668" y="164"/>
                </a:lnTo>
                <a:lnTo>
                  <a:pt x="676" y="160"/>
                </a:lnTo>
                <a:lnTo>
                  <a:pt x="681" y="154"/>
                </a:lnTo>
                <a:lnTo>
                  <a:pt x="687" y="147"/>
                </a:lnTo>
                <a:lnTo>
                  <a:pt x="693" y="141"/>
                </a:lnTo>
                <a:lnTo>
                  <a:pt x="697" y="133"/>
                </a:lnTo>
                <a:lnTo>
                  <a:pt x="701" y="125"/>
                </a:lnTo>
                <a:lnTo>
                  <a:pt x="704" y="117"/>
                </a:lnTo>
                <a:lnTo>
                  <a:pt x="706" y="108"/>
                </a:lnTo>
                <a:lnTo>
                  <a:pt x="707" y="99"/>
                </a:lnTo>
                <a:lnTo>
                  <a:pt x="709" y="90"/>
                </a:lnTo>
                <a:lnTo>
                  <a:pt x="707" y="81"/>
                </a:lnTo>
                <a:lnTo>
                  <a:pt x="706" y="72"/>
                </a:lnTo>
                <a:lnTo>
                  <a:pt x="704" y="63"/>
                </a:lnTo>
                <a:lnTo>
                  <a:pt x="701" y="55"/>
                </a:lnTo>
                <a:lnTo>
                  <a:pt x="697" y="47"/>
                </a:lnTo>
                <a:lnTo>
                  <a:pt x="693" y="39"/>
                </a:lnTo>
                <a:lnTo>
                  <a:pt x="687" y="32"/>
                </a:lnTo>
                <a:lnTo>
                  <a:pt x="681" y="25"/>
                </a:lnTo>
                <a:lnTo>
                  <a:pt x="676" y="20"/>
                </a:lnTo>
                <a:lnTo>
                  <a:pt x="668" y="15"/>
                </a:lnTo>
                <a:lnTo>
                  <a:pt x="661" y="11"/>
                </a:lnTo>
                <a:lnTo>
                  <a:pt x="653" y="6"/>
                </a:lnTo>
                <a:lnTo>
                  <a:pt x="644" y="4"/>
                </a:lnTo>
                <a:lnTo>
                  <a:pt x="636" y="2"/>
                </a:lnTo>
                <a:lnTo>
                  <a:pt x="627" y="0"/>
                </a:lnTo>
                <a:lnTo>
                  <a:pt x="618" y="0"/>
                </a:lnTo>
                <a:lnTo>
                  <a:pt x="609" y="0"/>
                </a:lnTo>
                <a:lnTo>
                  <a:pt x="600" y="2"/>
                </a:lnTo>
                <a:lnTo>
                  <a:pt x="591" y="4"/>
                </a:lnTo>
                <a:lnTo>
                  <a:pt x="583" y="6"/>
                </a:lnTo>
                <a:lnTo>
                  <a:pt x="575" y="11"/>
                </a:lnTo>
                <a:lnTo>
                  <a:pt x="567" y="15"/>
                </a:lnTo>
                <a:lnTo>
                  <a:pt x="561" y="20"/>
                </a:lnTo>
                <a:lnTo>
                  <a:pt x="554" y="25"/>
                </a:lnTo>
                <a:lnTo>
                  <a:pt x="548" y="32"/>
                </a:lnTo>
                <a:lnTo>
                  <a:pt x="543" y="39"/>
                </a:lnTo>
                <a:lnTo>
                  <a:pt x="538" y="47"/>
                </a:lnTo>
                <a:lnTo>
                  <a:pt x="535" y="55"/>
                </a:lnTo>
                <a:lnTo>
                  <a:pt x="531" y="63"/>
                </a:lnTo>
                <a:lnTo>
                  <a:pt x="529" y="72"/>
                </a:lnTo>
                <a:lnTo>
                  <a:pt x="528" y="81"/>
                </a:lnTo>
                <a:lnTo>
                  <a:pt x="528" y="90"/>
                </a:lnTo>
                <a:lnTo>
                  <a:pt x="529" y="105"/>
                </a:lnTo>
                <a:lnTo>
                  <a:pt x="532" y="118"/>
                </a:lnTo>
                <a:lnTo>
                  <a:pt x="537" y="131"/>
                </a:lnTo>
                <a:lnTo>
                  <a:pt x="545" y="142"/>
                </a:lnTo>
                <a:lnTo>
                  <a:pt x="388" y="298"/>
                </a:lnTo>
                <a:lnTo>
                  <a:pt x="379" y="293"/>
                </a:lnTo>
                <a:lnTo>
                  <a:pt x="369" y="289"/>
                </a:lnTo>
                <a:lnTo>
                  <a:pt x="358" y="286"/>
                </a:lnTo>
                <a:lnTo>
                  <a:pt x="347" y="285"/>
                </a:lnTo>
                <a:lnTo>
                  <a:pt x="339" y="286"/>
                </a:lnTo>
                <a:lnTo>
                  <a:pt x="331" y="287"/>
                </a:lnTo>
                <a:lnTo>
                  <a:pt x="325" y="289"/>
                </a:lnTo>
                <a:lnTo>
                  <a:pt x="318" y="292"/>
                </a:lnTo>
                <a:lnTo>
                  <a:pt x="311" y="294"/>
                </a:lnTo>
                <a:lnTo>
                  <a:pt x="304" y="299"/>
                </a:lnTo>
                <a:lnTo>
                  <a:pt x="299" y="303"/>
                </a:lnTo>
                <a:lnTo>
                  <a:pt x="294" y="308"/>
                </a:lnTo>
                <a:lnTo>
                  <a:pt x="288" y="313"/>
                </a:lnTo>
                <a:lnTo>
                  <a:pt x="284" y="319"/>
                </a:lnTo>
                <a:lnTo>
                  <a:pt x="281" y="325"/>
                </a:lnTo>
                <a:lnTo>
                  <a:pt x="277" y="332"/>
                </a:lnTo>
                <a:lnTo>
                  <a:pt x="275" y="338"/>
                </a:lnTo>
                <a:lnTo>
                  <a:pt x="273" y="346"/>
                </a:lnTo>
                <a:lnTo>
                  <a:pt x="271" y="353"/>
                </a:lnTo>
                <a:lnTo>
                  <a:pt x="271" y="361"/>
                </a:lnTo>
                <a:lnTo>
                  <a:pt x="273" y="372"/>
                </a:lnTo>
                <a:lnTo>
                  <a:pt x="275" y="383"/>
                </a:lnTo>
                <a:lnTo>
                  <a:pt x="278" y="393"/>
                </a:lnTo>
                <a:lnTo>
                  <a:pt x="284" y="403"/>
                </a:lnTo>
                <a:lnTo>
                  <a:pt x="134" y="553"/>
                </a:lnTo>
                <a:lnTo>
                  <a:pt x="124" y="547"/>
                </a:lnTo>
                <a:lnTo>
                  <a:pt x="113" y="545"/>
                </a:lnTo>
                <a:lnTo>
                  <a:pt x="102" y="543"/>
                </a:lnTo>
                <a:lnTo>
                  <a:pt x="91" y="542"/>
                </a:lnTo>
                <a:lnTo>
                  <a:pt x="82" y="542"/>
                </a:lnTo>
                <a:lnTo>
                  <a:pt x="73" y="544"/>
                </a:lnTo>
                <a:lnTo>
                  <a:pt x="64" y="546"/>
                </a:lnTo>
                <a:lnTo>
                  <a:pt x="56" y="548"/>
                </a:lnTo>
                <a:lnTo>
                  <a:pt x="48" y="553"/>
                </a:lnTo>
                <a:lnTo>
                  <a:pt x="40" y="557"/>
                </a:lnTo>
                <a:lnTo>
                  <a:pt x="33" y="562"/>
                </a:lnTo>
                <a:lnTo>
                  <a:pt x="26" y="568"/>
                </a:lnTo>
                <a:lnTo>
                  <a:pt x="21" y="574"/>
                </a:lnTo>
                <a:lnTo>
                  <a:pt x="16" y="581"/>
                </a:lnTo>
                <a:lnTo>
                  <a:pt x="12" y="589"/>
                </a:lnTo>
                <a:lnTo>
                  <a:pt x="7" y="597"/>
                </a:lnTo>
                <a:lnTo>
                  <a:pt x="5" y="605"/>
                </a:lnTo>
                <a:lnTo>
                  <a:pt x="3" y="614"/>
                </a:lnTo>
                <a:lnTo>
                  <a:pt x="0" y="623"/>
                </a:lnTo>
                <a:lnTo>
                  <a:pt x="0" y="632"/>
                </a:lnTo>
                <a:lnTo>
                  <a:pt x="0" y="641"/>
                </a:lnTo>
                <a:lnTo>
                  <a:pt x="3" y="650"/>
                </a:lnTo>
                <a:lnTo>
                  <a:pt x="5" y="659"/>
                </a:lnTo>
                <a:lnTo>
                  <a:pt x="7" y="667"/>
                </a:lnTo>
                <a:lnTo>
                  <a:pt x="12" y="675"/>
                </a:lnTo>
                <a:lnTo>
                  <a:pt x="16" y="683"/>
                </a:lnTo>
                <a:lnTo>
                  <a:pt x="21" y="690"/>
                </a:lnTo>
                <a:lnTo>
                  <a:pt x="26" y="696"/>
                </a:lnTo>
                <a:lnTo>
                  <a:pt x="33" y="702"/>
                </a:lnTo>
                <a:lnTo>
                  <a:pt x="40" y="706"/>
                </a:lnTo>
                <a:lnTo>
                  <a:pt x="48" y="711"/>
                </a:lnTo>
                <a:lnTo>
                  <a:pt x="56" y="716"/>
                </a:lnTo>
                <a:lnTo>
                  <a:pt x="64" y="718"/>
                </a:lnTo>
                <a:lnTo>
                  <a:pt x="73" y="720"/>
                </a:lnTo>
                <a:lnTo>
                  <a:pt x="82" y="722"/>
                </a:lnTo>
                <a:lnTo>
                  <a:pt x="91" y="722"/>
                </a:lnTo>
                <a:lnTo>
                  <a:pt x="100" y="722"/>
                </a:lnTo>
                <a:lnTo>
                  <a:pt x="109" y="720"/>
                </a:lnTo>
                <a:lnTo>
                  <a:pt x="118" y="718"/>
                </a:lnTo>
                <a:lnTo>
                  <a:pt x="126" y="716"/>
                </a:lnTo>
                <a:lnTo>
                  <a:pt x="134" y="711"/>
                </a:lnTo>
                <a:lnTo>
                  <a:pt x="142" y="706"/>
                </a:lnTo>
                <a:lnTo>
                  <a:pt x="148" y="702"/>
                </a:lnTo>
                <a:lnTo>
                  <a:pt x="155" y="696"/>
                </a:lnTo>
                <a:lnTo>
                  <a:pt x="161" y="690"/>
                </a:lnTo>
                <a:lnTo>
                  <a:pt x="165" y="683"/>
                </a:lnTo>
                <a:lnTo>
                  <a:pt x="170" y="675"/>
                </a:lnTo>
                <a:lnTo>
                  <a:pt x="174" y="667"/>
                </a:lnTo>
                <a:lnTo>
                  <a:pt x="177" y="659"/>
                </a:lnTo>
                <a:lnTo>
                  <a:pt x="179" y="650"/>
                </a:lnTo>
                <a:lnTo>
                  <a:pt x="181" y="641"/>
                </a:lnTo>
                <a:lnTo>
                  <a:pt x="181" y="632"/>
                </a:lnTo>
                <a:lnTo>
                  <a:pt x="181" y="623"/>
                </a:lnTo>
                <a:lnTo>
                  <a:pt x="180" y="615"/>
                </a:lnTo>
                <a:lnTo>
                  <a:pt x="178" y="607"/>
                </a:lnTo>
                <a:lnTo>
                  <a:pt x="174" y="599"/>
                </a:lnTo>
                <a:lnTo>
                  <a:pt x="171" y="591"/>
                </a:lnTo>
                <a:lnTo>
                  <a:pt x="168" y="585"/>
                </a:lnTo>
                <a:lnTo>
                  <a:pt x="163" y="578"/>
                </a:lnTo>
                <a:lnTo>
                  <a:pt x="157" y="571"/>
                </a:lnTo>
                <a:lnTo>
                  <a:pt x="305" y="424"/>
                </a:lnTo>
                <a:lnTo>
                  <a:pt x="316" y="430"/>
                </a:lnTo>
                <a:lnTo>
                  <a:pt x="328" y="433"/>
                </a:lnTo>
                <a:lnTo>
                  <a:pt x="314" y="457"/>
                </a:lnTo>
                <a:lnTo>
                  <a:pt x="303" y="483"/>
                </a:lnTo>
                <a:lnTo>
                  <a:pt x="294" y="510"/>
                </a:lnTo>
                <a:lnTo>
                  <a:pt x="286" y="538"/>
                </a:lnTo>
                <a:lnTo>
                  <a:pt x="279" y="568"/>
                </a:lnTo>
                <a:lnTo>
                  <a:pt x="275" y="598"/>
                </a:lnTo>
                <a:lnTo>
                  <a:pt x="273" y="630"/>
                </a:lnTo>
                <a:lnTo>
                  <a:pt x="271" y="662"/>
                </a:lnTo>
                <a:lnTo>
                  <a:pt x="271" y="753"/>
                </a:lnTo>
                <a:lnTo>
                  <a:pt x="226" y="753"/>
                </a:lnTo>
                <a:lnTo>
                  <a:pt x="223" y="753"/>
                </a:lnTo>
                <a:lnTo>
                  <a:pt x="221" y="754"/>
                </a:lnTo>
                <a:lnTo>
                  <a:pt x="218" y="755"/>
                </a:lnTo>
                <a:lnTo>
                  <a:pt x="216" y="757"/>
                </a:lnTo>
                <a:lnTo>
                  <a:pt x="214" y="760"/>
                </a:lnTo>
                <a:lnTo>
                  <a:pt x="213" y="762"/>
                </a:lnTo>
                <a:lnTo>
                  <a:pt x="212" y="764"/>
                </a:lnTo>
                <a:lnTo>
                  <a:pt x="212" y="767"/>
                </a:lnTo>
                <a:lnTo>
                  <a:pt x="212" y="888"/>
                </a:lnTo>
                <a:lnTo>
                  <a:pt x="212" y="891"/>
                </a:lnTo>
                <a:lnTo>
                  <a:pt x="213" y="894"/>
                </a:lnTo>
                <a:lnTo>
                  <a:pt x="214" y="896"/>
                </a:lnTo>
                <a:lnTo>
                  <a:pt x="216" y="898"/>
                </a:lnTo>
                <a:lnTo>
                  <a:pt x="218" y="901"/>
                </a:lnTo>
                <a:lnTo>
                  <a:pt x="221" y="902"/>
                </a:lnTo>
                <a:lnTo>
                  <a:pt x="223" y="903"/>
                </a:lnTo>
                <a:lnTo>
                  <a:pt x="226" y="903"/>
                </a:lnTo>
                <a:lnTo>
                  <a:pt x="347" y="903"/>
                </a:lnTo>
                <a:lnTo>
                  <a:pt x="349" y="903"/>
                </a:lnTo>
                <a:lnTo>
                  <a:pt x="353" y="902"/>
                </a:lnTo>
                <a:lnTo>
                  <a:pt x="355" y="901"/>
                </a:lnTo>
                <a:lnTo>
                  <a:pt x="357" y="898"/>
                </a:lnTo>
                <a:lnTo>
                  <a:pt x="360" y="896"/>
                </a:lnTo>
                <a:lnTo>
                  <a:pt x="361" y="894"/>
                </a:lnTo>
                <a:lnTo>
                  <a:pt x="362" y="891"/>
                </a:lnTo>
                <a:lnTo>
                  <a:pt x="362" y="888"/>
                </a:lnTo>
                <a:lnTo>
                  <a:pt x="362" y="767"/>
                </a:lnTo>
                <a:lnTo>
                  <a:pt x="362" y="764"/>
                </a:lnTo>
                <a:lnTo>
                  <a:pt x="361" y="762"/>
                </a:lnTo>
                <a:lnTo>
                  <a:pt x="360" y="760"/>
                </a:lnTo>
                <a:lnTo>
                  <a:pt x="357" y="757"/>
                </a:lnTo>
                <a:lnTo>
                  <a:pt x="355" y="755"/>
                </a:lnTo>
                <a:lnTo>
                  <a:pt x="353" y="754"/>
                </a:lnTo>
                <a:lnTo>
                  <a:pt x="349" y="753"/>
                </a:lnTo>
                <a:lnTo>
                  <a:pt x="347" y="753"/>
                </a:lnTo>
                <a:lnTo>
                  <a:pt x="302" y="753"/>
                </a:lnTo>
                <a:lnTo>
                  <a:pt x="302" y="662"/>
                </a:lnTo>
                <a:lnTo>
                  <a:pt x="303" y="629"/>
                </a:lnTo>
                <a:lnTo>
                  <a:pt x="305" y="597"/>
                </a:lnTo>
                <a:lnTo>
                  <a:pt x="310" y="566"/>
                </a:lnTo>
                <a:lnTo>
                  <a:pt x="317" y="537"/>
                </a:lnTo>
                <a:lnTo>
                  <a:pt x="326" y="509"/>
                </a:lnTo>
                <a:lnTo>
                  <a:pt x="336" y="482"/>
                </a:lnTo>
                <a:lnTo>
                  <a:pt x="343" y="469"/>
                </a:lnTo>
                <a:lnTo>
                  <a:pt x="348" y="457"/>
                </a:lnTo>
                <a:lnTo>
                  <a:pt x="355" y="446"/>
                </a:lnTo>
                <a:lnTo>
                  <a:pt x="363" y="434"/>
                </a:lnTo>
                <a:lnTo>
                  <a:pt x="373" y="431"/>
                </a:lnTo>
                <a:lnTo>
                  <a:pt x="383" y="426"/>
                </a:lnTo>
                <a:lnTo>
                  <a:pt x="393" y="420"/>
                </a:lnTo>
                <a:lnTo>
                  <a:pt x="401" y="413"/>
                </a:lnTo>
                <a:lnTo>
                  <a:pt x="408" y="404"/>
                </a:lnTo>
                <a:lnTo>
                  <a:pt x="414" y="395"/>
                </a:lnTo>
                <a:lnTo>
                  <a:pt x="418" y="383"/>
                </a:lnTo>
                <a:lnTo>
                  <a:pt x="421" y="372"/>
                </a:lnTo>
                <a:lnTo>
                  <a:pt x="433" y="364"/>
                </a:lnTo>
                <a:lnTo>
                  <a:pt x="445" y="356"/>
                </a:lnTo>
                <a:lnTo>
                  <a:pt x="458" y="348"/>
                </a:lnTo>
                <a:lnTo>
                  <a:pt x="471" y="342"/>
                </a:lnTo>
                <a:lnTo>
                  <a:pt x="485" y="335"/>
                </a:lnTo>
                <a:lnTo>
                  <a:pt x="498" y="329"/>
                </a:lnTo>
                <a:lnTo>
                  <a:pt x="513" y="324"/>
                </a:lnTo>
                <a:lnTo>
                  <a:pt x="529" y="319"/>
                </a:lnTo>
                <a:lnTo>
                  <a:pt x="544" y="315"/>
                </a:lnTo>
                <a:lnTo>
                  <a:pt x="559" y="311"/>
                </a:lnTo>
                <a:lnTo>
                  <a:pt x="576" y="308"/>
                </a:lnTo>
                <a:lnTo>
                  <a:pt x="593" y="306"/>
                </a:lnTo>
                <a:lnTo>
                  <a:pt x="610" y="303"/>
                </a:lnTo>
                <a:lnTo>
                  <a:pt x="627" y="302"/>
                </a:lnTo>
                <a:lnTo>
                  <a:pt x="645" y="301"/>
                </a:lnTo>
                <a:lnTo>
                  <a:pt x="663" y="301"/>
                </a:lnTo>
                <a:lnTo>
                  <a:pt x="754" y="301"/>
                </a:lnTo>
                <a:lnTo>
                  <a:pt x="754" y="346"/>
                </a:lnTo>
                <a:lnTo>
                  <a:pt x="754" y="348"/>
                </a:lnTo>
                <a:lnTo>
                  <a:pt x="755" y="352"/>
                </a:lnTo>
                <a:lnTo>
                  <a:pt x="756" y="354"/>
                </a:lnTo>
                <a:lnTo>
                  <a:pt x="758" y="356"/>
                </a:lnTo>
                <a:lnTo>
                  <a:pt x="761" y="359"/>
                </a:lnTo>
                <a:lnTo>
                  <a:pt x="763" y="360"/>
                </a:lnTo>
                <a:lnTo>
                  <a:pt x="765" y="361"/>
                </a:lnTo>
                <a:lnTo>
                  <a:pt x="768" y="361"/>
                </a:lnTo>
                <a:lnTo>
                  <a:pt x="889" y="361"/>
                </a:lnTo>
                <a:lnTo>
                  <a:pt x="892" y="361"/>
                </a:lnTo>
                <a:lnTo>
                  <a:pt x="895" y="360"/>
                </a:lnTo>
                <a:lnTo>
                  <a:pt x="897" y="359"/>
                </a:lnTo>
                <a:lnTo>
                  <a:pt x="899" y="356"/>
                </a:lnTo>
                <a:lnTo>
                  <a:pt x="902" y="354"/>
                </a:lnTo>
                <a:lnTo>
                  <a:pt x="903" y="352"/>
                </a:lnTo>
                <a:lnTo>
                  <a:pt x="904" y="348"/>
                </a:lnTo>
                <a:lnTo>
                  <a:pt x="904" y="346"/>
                </a:lnTo>
                <a:lnTo>
                  <a:pt x="904" y="225"/>
                </a:lnTo>
                <a:lnTo>
                  <a:pt x="904" y="222"/>
                </a:lnTo>
                <a:lnTo>
                  <a:pt x="903" y="220"/>
                </a:lnTo>
                <a:lnTo>
                  <a:pt x="902" y="217"/>
                </a:lnTo>
                <a:lnTo>
                  <a:pt x="899" y="215"/>
                </a:lnTo>
                <a:lnTo>
                  <a:pt x="897" y="213"/>
                </a:lnTo>
                <a:lnTo>
                  <a:pt x="895" y="212"/>
                </a:lnTo>
                <a:lnTo>
                  <a:pt x="892" y="211"/>
                </a:lnTo>
                <a:lnTo>
                  <a:pt x="889" y="21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36" name="Group 35" descr="Icon of human being and gear. ">
            <a:extLst>
              <a:ext uri="{FF2B5EF4-FFF2-40B4-BE49-F238E27FC236}">
                <a16:creationId xmlns:a16="http://schemas.microsoft.com/office/drawing/2014/main" id="{ECC5F635-1712-4572-A9EC-F94E2199DDBD}"/>
              </a:ext>
            </a:extLst>
          </p:cNvPr>
          <p:cNvGrpSpPr/>
          <p:nvPr/>
        </p:nvGrpSpPr>
        <p:grpSpPr>
          <a:xfrm>
            <a:off x="7133464" y="5355478"/>
            <a:ext cx="338073" cy="339996"/>
            <a:chOff x="6450013" y="5349875"/>
            <a:chExt cx="279399" cy="280988"/>
          </a:xfrm>
          <a:solidFill>
            <a:schemeClr val="bg1"/>
          </a:solidFill>
        </p:grpSpPr>
        <p:sp>
          <p:nvSpPr>
            <p:cNvPr id="37" name="Freeform 3673">
              <a:extLst>
                <a:ext uri="{FF2B5EF4-FFF2-40B4-BE49-F238E27FC236}">
                  <a16:creationId xmlns:a16="http://schemas.microsoft.com/office/drawing/2014/main" id="{D1391604-D4EC-48A8-AE57-EDF194392FB1}"/>
                </a:ext>
              </a:extLst>
            </p:cNvPr>
            <p:cNvSpPr>
              <a:spLocks/>
            </p:cNvSpPr>
            <p:nvPr/>
          </p:nvSpPr>
          <p:spPr bwMode="auto">
            <a:xfrm>
              <a:off x="6450013" y="5349875"/>
              <a:ext cx="182562" cy="238125"/>
            </a:xfrm>
            <a:custGeom>
              <a:avLst/>
              <a:gdLst>
                <a:gd name="T0" fmla="*/ 379 w 459"/>
                <a:gd name="T1" fmla="*/ 550 h 602"/>
                <a:gd name="T2" fmla="*/ 380 w 459"/>
                <a:gd name="T3" fmla="*/ 519 h 602"/>
                <a:gd name="T4" fmla="*/ 345 w 459"/>
                <a:gd name="T5" fmla="*/ 495 h 602"/>
                <a:gd name="T6" fmla="*/ 397 w 459"/>
                <a:gd name="T7" fmla="*/ 400 h 602"/>
                <a:gd name="T8" fmla="*/ 408 w 459"/>
                <a:gd name="T9" fmla="*/ 395 h 602"/>
                <a:gd name="T10" fmla="*/ 450 w 459"/>
                <a:gd name="T11" fmla="*/ 406 h 602"/>
                <a:gd name="T12" fmla="*/ 412 w 459"/>
                <a:gd name="T13" fmla="*/ 384 h 602"/>
                <a:gd name="T14" fmla="*/ 376 w 459"/>
                <a:gd name="T15" fmla="*/ 370 h 602"/>
                <a:gd name="T16" fmla="*/ 361 w 459"/>
                <a:gd name="T17" fmla="*/ 307 h 602"/>
                <a:gd name="T18" fmla="*/ 379 w 459"/>
                <a:gd name="T19" fmla="*/ 288 h 602"/>
                <a:gd name="T20" fmla="*/ 397 w 459"/>
                <a:gd name="T21" fmla="*/ 252 h 602"/>
                <a:gd name="T22" fmla="*/ 406 w 459"/>
                <a:gd name="T23" fmla="*/ 214 h 602"/>
                <a:gd name="T24" fmla="*/ 415 w 459"/>
                <a:gd name="T25" fmla="*/ 202 h 602"/>
                <a:gd name="T26" fmla="*/ 420 w 459"/>
                <a:gd name="T27" fmla="*/ 183 h 602"/>
                <a:gd name="T28" fmla="*/ 416 w 459"/>
                <a:gd name="T29" fmla="*/ 152 h 602"/>
                <a:gd name="T30" fmla="*/ 412 w 459"/>
                <a:gd name="T31" fmla="*/ 121 h 602"/>
                <a:gd name="T32" fmla="*/ 420 w 459"/>
                <a:gd name="T33" fmla="*/ 78 h 602"/>
                <a:gd name="T34" fmla="*/ 415 w 459"/>
                <a:gd name="T35" fmla="*/ 45 h 602"/>
                <a:gd name="T36" fmla="*/ 403 w 459"/>
                <a:gd name="T37" fmla="*/ 27 h 602"/>
                <a:gd name="T38" fmla="*/ 382 w 459"/>
                <a:gd name="T39" fmla="*/ 15 h 602"/>
                <a:gd name="T40" fmla="*/ 341 w 459"/>
                <a:gd name="T41" fmla="*/ 3 h 602"/>
                <a:gd name="T42" fmla="*/ 291 w 459"/>
                <a:gd name="T43" fmla="*/ 0 h 602"/>
                <a:gd name="T44" fmla="*/ 245 w 459"/>
                <a:gd name="T45" fmla="*/ 9 h 602"/>
                <a:gd name="T46" fmla="*/ 213 w 459"/>
                <a:gd name="T47" fmla="*/ 27 h 602"/>
                <a:gd name="T48" fmla="*/ 201 w 459"/>
                <a:gd name="T49" fmla="*/ 42 h 602"/>
                <a:gd name="T50" fmla="*/ 181 w 459"/>
                <a:gd name="T51" fmla="*/ 44 h 602"/>
                <a:gd name="T52" fmla="*/ 163 w 459"/>
                <a:gd name="T53" fmla="*/ 56 h 602"/>
                <a:gd name="T54" fmla="*/ 155 w 459"/>
                <a:gd name="T55" fmla="*/ 87 h 602"/>
                <a:gd name="T56" fmla="*/ 164 w 459"/>
                <a:gd name="T57" fmla="*/ 138 h 602"/>
                <a:gd name="T58" fmla="*/ 159 w 459"/>
                <a:gd name="T59" fmla="*/ 144 h 602"/>
                <a:gd name="T60" fmla="*/ 150 w 459"/>
                <a:gd name="T61" fmla="*/ 162 h 602"/>
                <a:gd name="T62" fmla="*/ 149 w 459"/>
                <a:gd name="T63" fmla="*/ 184 h 602"/>
                <a:gd name="T64" fmla="*/ 154 w 459"/>
                <a:gd name="T65" fmla="*/ 201 h 602"/>
                <a:gd name="T66" fmla="*/ 163 w 459"/>
                <a:gd name="T67" fmla="*/ 214 h 602"/>
                <a:gd name="T68" fmla="*/ 169 w 459"/>
                <a:gd name="T69" fmla="*/ 237 h 602"/>
                <a:gd name="T70" fmla="*/ 179 w 459"/>
                <a:gd name="T71" fmla="*/ 271 h 602"/>
                <a:gd name="T72" fmla="*/ 203 w 459"/>
                <a:gd name="T73" fmla="*/ 306 h 602"/>
                <a:gd name="T74" fmla="*/ 215 w 459"/>
                <a:gd name="T75" fmla="*/ 364 h 602"/>
                <a:gd name="T76" fmla="*/ 171 w 459"/>
                <a:gd name="T77" fmla="*/ 381 h 602"/>
                <a:gd name="T78" fmla="*/ 106 w 459"/>
                <a:gd name="T79" fmla="*/ 401 h 602"/>
                <a:gd name="T80" fmla="*/ 46 w 459"/>
                <a:gd name="T81" fmla="*/ 428 h 602"/>
                <a:gd name="T82" fmla="*/ 22 w 459"/>
                <a:gd name="T83" fmla="*/ 449 h 602"/>
                <a:gd name="T84" fmla="*/ 10 w 459"/>
                <a:gd name="T85" fmla="*/ 479 h 602"/>
                <a:gd name="T86" fmla="*/ 2 w 459"/>
                <a:gd name="T87" fmla="*/ 540 h 602"/>
                <a:gd name="T88" fmla="*/ 1 w 459"/>
                <a:gd name="T89" fmla="*/ 594 h 602"/>
                <a:gd name="T90" fmla="*/ 11 w 459"/>
                <a:gd name="T91" fmla="*/ 602 h 602"/>
                <a:gd name="T92" fmla="*/ 345 w 459"/>
                <a:gd name="T93" fmla="*/ 589 h 602"/>
                <a:gd name="T94" fmla="*/ 352 w 459"/>
                <a:gd name="T95" fmla="*/ 577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59" h="602">
                  <a:moveTo>
                    <a:pt x="352" y="577"/>
                  </a:moveTo>
                  <a:lnTo>
                    <a:pt x="380" y="560"/>
                  </a:lnTo>
                  <a:lnTo>
                    <a:pt x="379" y="550"/>
                  </a:lnTo>
                  <a:lnTo>
                    <a:pt x="379" y="540"/>
                  </a:lnTo>
                  <a:lnTo>
                    <a:pt x="379" y="530"/>
                  </a:lnTo>
                  <a:lnTo>
                    <a:pt x="380" y="519"/>
                  </a:lnTo>
                  <a:lnTo>
                    <a:pt x="352" y="503"/>
                  </a:lnTo>
                  <a:lnTo>
                    <a:pt x="348" y="499"/>
                  </a:lnTo>
                  <a:lnTo>
                    <a:pt x="345" y="495"/>
                  </a:lnTo>
                  <a:lnTo>
                    <a:pt x="345" y="490"/>
                  </a:lnTo>
                  <a:lnTo>
                    <a:pt x="346" y="486"/>
                  </a:lnTo>
                  <a:lnTo>
                    <a:pt x="397" y="400"/>
                  </a:lnTo>
                  <a:lnTo>
                    <a:pt x="399" y="397"/>
                  </a:lnTo>
                  <a:lnTo>
                    <a:pt x="403" y="395"/>
                  </a:lnTo>
                  <a:lnTo>
                    <a:pt x="408" y="395"/>
                  </a:lnTo>
                  <a:lnTo>
                    <a:pt x="413" y="396"/>
                  </a:lnTo>
                  <a:lnTo>
                    <a:pt x="441" y="413"/>
                  </a:lnTo>
                  <a:lnTo>
                    <a:pt x="450" y="406"/>
                  </a:lnTo>
                  <a:lnTo>
                    <a:pt x="459" y="401"/>
                  </a:lnTo>
                  <a:lnTo>
                    <a:pt x="424" y="388"/>
                  </a:lnTo>
                  <a:lnTo>
                    <a:pt x="412" y="384"/>
                  </a:lnTo>
                  <a:lnTo>
                    <a:pt x="400" y="379"/>
                  </a:lnTo>
                  <a:lnTo>
                    <a:pt x="389" y="375"/>
                  </a:lnTo>
                  <a:lnTo>
                    <a:pt x="376" y="370"/>
                  </a:lnTo>
                  <a:lnTo>
                    <a:pt x="368" y="368"/>
                  </a:lnTo>
                  <a:lnTo>
                    <a:pt x="361" y="364"/>
                  </a:lnTo>
                  <a:lnTo>
                    <a:pt x="361" y="307"/>
                  </a:lnTo>
                  <a:lnTo>
                    <a:pt x="366" y="302"/>
                  </a:lnTo>
                  <a:lnTo>
                    <a:pt x="372" y="297"/>
                  </a:lnTo>
                  <a:lnTo>
                    <a:pt x="379" y="288"/>
                  </a:lnTo>
                  <a:lnTo>
                    <a:pt x="385" y="279"/>
                  </a:lnTo>
                  <a:lnTo>
                    <a:pt x="391" y="266"/>
                  </a:lnTo>
                  <a:lnTo>
                    <a:pt x="397" y="252"/>
                  </a:lnTo>
                  <a:lnTo>
                    <a:pt x="400" y="235"/>
                  </a:lnTo>
                  <a:lnTo>
                    <a:pt x="402" y="216"/>
                  </a:lnTo>
                  <a:lnTo>
                    <a:pt x="406" y="214"/>
                  </a:lnTo>
                  <a:lnTo>
                    <a:pt x="409" y="211"/>
                  </a:lnTo>
                  <a:lnTo>
                    <a:pt x="412" y="207"/>
                  </a:lnTo>
                  <a:lnTo>
                    <a:pt x="415" y="202"/>
                  </a:lnTo>
                  <a:lnTo>
                    <a:pt x="417" y="197"/>
                  </a:lnTo>
                  <a:lnTo>
                    <a:pt x="418" y="191"/>
                  </a:lnTo>
                  <a:lnTo>
                    <a:pt x="420" y="183"/>
                  </a:lnTo>
                  <a:lnTo>
                    <a:pt x="420" y="175"/>
                  </a:lnTo>
                  <a:lnTo>
                    <a:pt x="420" y="164"/>
                  </a:lnTo>
                  <a:lnTo>
                    <a:pt x="416" y="152"/>
                  </a:lnTo>
                  <a:lnTo>
                    <a:pt x="412" y="144"/>
                  </a:lnTo>
                  <a:lnTo>
                    <a:pt x="406" y="137"/>
                  </a:lnTo>
                  <a:lnTo>
                    <a:pt x="412" y="121"/>
                  </a:lnTo>
                  <a:lnTo>
                    <a:pt x="417" y="101"/>
                  </a:lnTo>
                  <a:lnTo>
                    <a:pt x="420" y="89"/>
                  </a:lnTo>
                  <a:lnTo>
                    <a:pt x="420" y="78"/>
                  </a:lnTo>
                  <a:lnTo>
                    <a:pt x="420" y="65"/>
                  </a:lnTo>
                  <a:lnTo>
                    <a:pt x="417" y="53"/>
                  </a:lnTo>
                  <a:lnTo>
                    <a:pt x="415" y="45"/>
                  </a:lnTo>
                  <a:lnTo>
                    <a:pt x="412" y="39"/>
                  </a:lnTo>
                  <a:lnTo>
                    <a:pt x="407" y="34"/>
                  </a:lnTo>
                  <a:lnTo>
                    <a:pt x="403" y="27"/>
                  </a:lnTo>
                  <a:lnTo>
                    <a:pt x="397" y="24"/>
                  </a:lnTo>
                  <a:lnTo>
                    <a:pt x="390" y="18"/>
                  </a:lnTo>
                  <a:lnTo>
                    <a:pt x="382" y="15"/>
                  </a:lnTo>
                  <a:lnTo>
                    <a:pt x="376" y="12"/>
                  </a:lnTo>
                  <a:lnTo>
                    <a:pt x="359" y="7"/>
                  </a:lnTo>
                  <a:lnTo>
                    <a:pt x="341" y="3"/>
                  </a:lnTo>
                  <a:lnTo>
                    <a:pt x="325" y="0"/>
                  </a:lnTo>
                  <a:lnTo>
                    <a:pt x="307" y="0"/>
                  </a:lnTo>
                  <a:lnTo>
                    <a:pt x="291" y="0"/>
                  </a:lnTo>
                  <a:lnTo>
                    <a:pt x="276" y="2"/>
                  </a:lnTo>
                  <a:lnTo>
                    <a:pt x="260" y="6"/>
                  </a:lnTo>
                  <a:lnTo>
                    <a:pt x="245" y="9"/>
                  </a:lnTo>
                  <a:lnTo>
                    <a:pt x="231" y="16"/>
                  </a:lnTo>
                  <a:lnTo>
                    <a:pt x="218" y="22"/>
                  </a:lnTo>
                  <a:lnTo>
                    <a:pt x="213" y="27"/>
                  </a:lnTo>
                  <a:lnTo>
                    <a:pt x="209" y="31"/>
                  </a:lnTo>
                  <a:lnTo>
                    <a:pt x="204" y="36"/>
                  </a:lnTo>
                  <a:lnTo>
                    <a:pt x="201" y="42"/>
                  </a:lnTo>
                  <a:lnTo>
                    <a:pt x="194" y="42"/>
                  </a:lnTo>
                  <a:lnTo>
                    <a:pt x="187" y="43"/>
                  </a:lnTo>
                  <a:lnTo>
                    <a:pt x="181" y="44"/>
                  </a:lnTo>
                  <a:lnTo>
                    <a:pt x="176" y="45"/>
                  </a:lnTo>
                  <a:lnTo>
                    <a:pt x="168" y="51"/>
                  </a:lnTo>
                  <a:lnTo>
                    <a:pt x="163" y="56"/>
                  </a:lnTo>
                  <a:lnTo>
                    <a:pt x="158" y="65"/>
                  </a:lnTo>
                  <a:lnTo>
                    <a:pt x="155" y="75"/>
                  </a:lnTo>
                  <a:lnTo>
                    <a:pt x="155" y="87"/>
                  </a:lnTo>
                  <a:lnTo>
                    <a:pt x="155" y="98"/>
                  </a:lnTo>
                  <a:lnTo>
                    <a:pt x="159" y="120"/>
                  </a:lnTo>
                  <a:lnTo>
                    <a:pt x="164" y="138"/>
                  </a:lnTo>
                  <a:lnTo>
                    <a:pt x="164" y="139"/>
                  </a:lnTo>
                  <a:lnTo>
                    <a:pt x="164" y="139"/>
                  </a:lnTo>
                  <a:lnTo>
                    <a:pt x="159" y="144"/>
                  </a:lnTo>
                  <a:lnTo>
                    <a:pt x="154" y="151"/>
                  </a:lnTo>
                  <a:lnTo>
                    <a:pt x="151" y="156"/>
                  </a:lnTo>
                  <a:lnTo>
                    <a:pt x="150" y="162"/>
                  </a:lnTo>
                  <a:lnTo>
                    <a:pt x="149" y="170"/>
                  </a:lnTo>
                  <a:lnTo>
                    <a:pt x="149" y="176"/>
                  </a:lnTo>
                  <a:lnTo>
                    <a:pt x="149" y="184"/>
                  </a:lnTo>
                  <a:lnTo>
                    <a:pt x="150" y="191"/>
                  </a:lnTo>
                  <a:lnTo>
                    <a:pt x="151" y="196"/>
                  </a:lnTo>
                  <a:lnTo>
                    <a:pt x="154" y="201"/>
                  </a:lnTo>
                  <a:lnTo>
                    <a:pt x="156" y="206"/>
                  </a:lnTo>
                  <a:lnTo>
                    <a:pt x="159" y="210"/>
                  </a:lnTo>
                  <a:lnTo>
                    <a:pt x="163" y="214"/>
                  </a:lnTo>
                  <a:lnTo>
                    <a:pt x="167" y="216"/>
                  </a:lnTo>
                  <a:lnTo>
                    <a:pt x="168" y="227"/>
                  </a:lnTo>
                  <a:lnTo>
                    <a:pt x="169" y="237"/>
                  </a:lnTo>
                  <a:lnTo>
                    <a:pt x="172" y="246"/>
                  </a:lnTo>
                  <a:lnTo>
                    <a:pt x="174" y="255"/>
                  </a:lnTo>
                  <a:lnTo>
                    <a:pt x="179" y="271"/>
                  </a:lnTo>
                  <a:lnTo>
                    <a:pt x="187" y="286"/>
                  </a:lnTo>
                  <a:lnTo>
                    <a:pt x="195" y="297"/>
                  </a:lnTo>
                  <a:lnTo>
                    <a:pt x="203" y="306"/>
                  </a:lnTo>
                  <a:lnTo>
                    <a:pt x="210" y="314"/>
                  </a:lnTo>
                  <a:lnTo>
                    <a:pt x="215" y="319"/>
                  </a:lnTo>
                  <a:lnTo>
                    <a:pt x="215" y="364"/>
                  </a:lnTo>
                  <a:lnTo>
                    <a:pt x="201" y="369"/>
                  </a:lnTo>
                  <a:lnTo>
                    <a:pt x="186" y="375"/>
                  </a:lnTo>
                  <a:lnTo>
                    <a:pt x="171" y="381"/>
                  </a:lnTo>
                  <a:lnTo>
                    <a:pt x="155" y="384"/>
                  </a:lnTo>
                  <a:lnTo>
                    <a:pt x="129" y="393"/>
                  </a:lnTo>
                  <a:lnTo>
                    <a:pt x="106" y="401"/>
                  </a:lnTo>
                  <a:lnTo>
                    <a:pt x="83" y="410"/>
                  </a:lnTo>
                  <a:lnTo>
                    <a:pt x="64" y="419"/>
                  </a:lnTo>
                  <a:lnTo>
                    <a:pt x="46" y="428"/>
                  </a:lnTo>
                  <a:lnTo>
                    <a:pt x="32" y="438"/>
                  </a:lnTo>
                  <a:lnTo>
                    <a:pt x="27" y="444"/>
                  </a:lnTo>
                  <a:lnTo>
                    <a:pt x="22" y="449"/>
                  </a:lnTo>
                  <a:lnTo>
                    <a:pt x="18" y="455"/>
                  </a:lnTo>
                  <a:lnTo>
                    <a:pt x="15" y="460"/>
                  </a:lnTo>
                  <a:lnTo>
                    <a:pt x="10" y="479"/>
                  </a:lnTo>
                  <a:lnTo>
                    <a:pt x="6" y="499"/>
                  </a:lnTo>
                  <a:lnTo>
                    <a:pt x="4" y="521"/>
                  </a:lnTo>
                  <a:lnTo>
                    <a:pt x="2" y="540"/>
                  </a:lnTo>
                  <a:lnTo>
                    <a:pt x="0" y="573"/>
                  </a:lnTo>
                  <a:lnTo>
                    <a:pt x="0" y="589"/>
                  </a:lnTo>
                  <a:lnTo>
                    <a:pt x="1" y="594"/>
                  </a:lnTo>
                  <a:lnTo>
                    <a:pt x="4" y="598"/>
                  </a:lnTo>
                  <a:lnTo>
                    <a:pt x="7" y="600"/>
                  </a:lnTo>
                  <a:lnTo>
                    <a:pt x="11" y="602"/>
                  </a:lnTo>
                  <a:lnTo>
                    <a:pt x="350" y="602"/>
                  </a:lnTo>
                  <a:lnTo>
                    <a:pt x="346" y="594"/>
                  </a:lnTo>
                  <a:lnTo>
                    <a:pt x="345" y="589"/>
                  </a:lnTo>
                  <a:lnTo>
                    <a:pt x="345" y="585"/>
                  </a:lnTo>
                  <a:lnTo>
                    <a:pt x="348" y="581"/>
                  </a:lnTo>
                  <a:lnTo>
                    <a:pt x="352" y="57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 name="Freeform 3674">
              <a:extLst>
                <a:ext uri="{FF2B5EF4-FFF2-40B4-BE49-F238E27FC236}">
                  <a16:creationId xmlns:a16="http://schemas.microsoft.com/office/drawing/2014/main" id="{44A4D0F8-0767-41BC-BE62-0AED99EC8B25}"/>
                </a:ext>
              </a:extLst>
            </p:cNvPr>
            <p:cNvSpPr>
              <a:spLocks noEditPoints="1"/>
            </p:cNvSpPr>
            <p:nvPr/>
          </p:nvSpPr>
          <p:spPr bwMode="auto">
            <a:xfrm>
              <a:off x="6597650" y="5497513"/>
              <a:ext cx="131762" cy="133350"/>
            </a:xfrm>
            <a:custGeom>
              <a:avLst/>
              <a:gdLst>
                <a:gd name="T0" fmla="*/ 151 w 332"/>
                <a:gd name="T1" fmla="*/ 243 h 336"/>
                <a:gd name="T2" fmla="*/ 129 w 332"/>
                <a:gd name="T3" fmla="*/ 235 h 336"/>
                <a:gd name="T4" fmla="*/ 111 w 332"/>
                <a:gd name="T5" fmla="*/ 222 h 336"/>
                <a:gd name="T6" fmla="*/ 97 w 332"/>
                <a:gd name="T7" fmla="*/ 204 h 336"/>
                <a:gd name="T8" fmla="*/ 89 w 332"/>
                <a:gd name="T9" fmla="*/ 182 h 336"/>
                <a:gd name="T10" fmla="*/ 88 w 332"/>
                <a:gd name="T11" fmla="*/ 159 h 336"/>
                <a:gd name="T12" fmla="*/ 94 w 332"/>
                <a:gd name="T13" fmla="*/ 136 h 336"/>
                <a:gd name="T14" fmla="*/ 106 w 332"/>
                <a:gd name="T15" fmla="*/ 117 h 336"/>
                <a:gd name="T16" fmla="*/ 122 w 332"/>
                <a:gd name="T17" fmla="*/ 103 h 336"/>
                <a:gd name="T18" fmla="*/ 143 w 332"/>
                <a:gd name="T19" fmla="*/ 92 h 336"/>
                <a:gd name="T20" fmla="*/ 166 w 332"/>
                <a:gd name="T21" fmla="*/ 89 h 336"/>
                <a:gd name="T22" fmla="*/ 189 w 332"/>
                <a:gd name="T23" fmla="*/ 92 h 336"/>
                <a:gd name="T24" fmla="*/ 210 w 332"/>
                <a:gd name="T25" fmla="*/ 103 h 336"/>
                <a:gd name="T26" fmla="*/ 226 w 332"/>
                <a:gd name="T27" fmla="*/ 117 h 336"/>
                <a:gd name="T28" fmla="*/ 238 w 332"/>
                <a:gd name="T29" fmla="*/ 136 h 336"/>
                <a:gd name="T30" fmla="*/ 243 w 332"/>
                <a:gd name="T31" fmla="*/ 159 h 336"/>
                <a:gd name="T32" fmla="*/ 242 w 332"/>
                <a:gd name="T33" fmla="*/ 182 h 336"/>
                <a:gd name="T34" fmla="*/ 234 w 332"/>
                <a:gd name="T35" fmla="*/ 204 h 336"/>
                <a:gd name="T36" fmla="*/ 221 w 332"/>
                <a:gd name="T37" fmla="*/ 222 h 336"/>
                <a:gd name="T38" fmla="*/ 203 w 332"/>
                <a:gd name="T39" fmla="*/ 235 h 336"/>
                <a:gd name="T40" fmla="*/ 181 w 332"/>
                <a:gd name="T41" fmla="*/ 243 h 336"/>
                <a:gd name="T42" fmla="*/ 306 w 332"/>
                <a:gd name="T43" fmla="*/ 204 h 336"/>
                <a:gd name="T44" fmla="*/ 300 w 332"/>
                <a:gd name="T45" fmla="*/ 195 h 336"/>
                <a:gd name="T46" fmla="*/ 302 w 332"/>
                <a:gd name="T47" fmla="*/ 167 h 336"/>
                <a:gd name="T48" fmla="*/ 300 w 332"/>
                <a:gd name="T49" fmla="*/ 139 h 336"/>
                <a:gd name="T50" fmla="*/ 306 w 332"/>
                <a:gd name="T51" fmla="*/ 130 h 336"/>
                <a:gd name="T52" fmla="*/ 269 w 332"/>
                <a:gd name="T53" fmla="*/ 64 h 336"/>
                <a:gd name="T54" fmla="*/ 257 w 332"/>
                <a:gd name="T55" fmla="*/ 65 h 336"/>
                <a:gd name="T56" fmla="*/ 242 w 332"/>
                <a:gd name="T57" fmla="*/ 53 h 336"/>
                <a:gd name="T58" fmla="*/ 215 w 332"/>
                <a:gd name="T59" fmla="*/ 35 h 336"/>
                <a:gd name="T60" fmla="*/ 207 w 332"/>
                <a:gd name="T61" fmla="*/ 27 h 336"/>
                <a:gd name="T62" fmla="*/ 135 w 332"/>
                <a:gd name="T63" fmla="*/ 0 h 336"/>
                <a:gd name="T64" fmla="*/ 133 w 332"/>
                <a:gd name="T65" fmla="*/ 31 h 336"/>
                <a:gd name="T66" fmla="*/ 113 w 332"/>
                <a:gd name="T67" fmla="*/ 41 h 336"/>
                <a:gd name="T68" fmla="*/ 77 w 332"/>
                <a:gd name="T69" fmla="*/ 63 h 336"/>
                <a:gd name="T70" fmla="*/ 67 w 332"/>
                <a:gd name="T71" fmla="*/ 65 h 336"/>
                <a:gd name="T72" fmla="*/ 0 w 332"/>
                <a:gd name="T73" fmla="*/ 114 h 336"/>
                <a:gd name="T74" fmla="*/ 31 w 332"/>
                <a:gd name="T75" fmla="*/ 135 h 336"/>
                <a:gd name="T76" fmla="*/ 30 w 332"/>
                <a:gd name="T77" fmla="*/ 154 h 336"/>
                <a:gd name="T78" fmla="*/ 31 w 332"/>
                <a:gd name="T79" fmla="*/ 191 h 336"/>
                <a:gd name="T80" fmla="*/ 29 w 332"/>
                <a:gd name="T81" fmla="*/ 202 h 336"/>
                <a:gd name="T82" fmla="*/ 38 w 332"/>
                <a:gd name="T83" fmla="*/ 284 h 336"/>
                <a:gd name="T84" fmla="*/ 71 w 332"/>
                <a:gd name="T85" fmla="*/ 267 h 336"/>
                <a:gd name="T86" fmla="*/ 89 w 332"/>
                <a:gd name="T87" fmla="*/ 279 h 336"/>
                <a:gd name="T88" fmla="*/ 139 w 332"/>
                <a:gd name="T89" fmla="*/ 300 h 336"/>
                <a:gd name="T90" fmla="*/ 146 w 332"/>
                <a:gd name="T91" fmla="*/ 308 h 336"/>
                <a:gd name="T92" fmla="*/ 207 w 332"/>
                <a:gd name="T93" fmla="*/ 336 h 336"/>
                <a:gd name="T94" fmla="*/ 208 w 332"/>
                <a:gd name="T95" fmla="*/ 306 h 336"/>
                <a:gd name="T96" fmla="*/ 223 w 332"/>
                <a:gd name="T97" fmla="*/ 297 h 336"/>
                <a:gd name="T98" fmla="*/ 246 w 332"/>
                <a:gd name="T99" fmla="*/ 279 h 336"/>
                <a:gd name="T100" fmla="*/ 257 w 332"/>
                <a:gd name="T101" fmla="*/ 268 h 336"/>
                <a:gd name="T102" fmla="*/ 269 w 332"/>
                <a:gd name="T103" fmla="*/ 270 h 336"/>
                <a:gd name="T104" fmla="*/ 306 w 332"/>
                <a:gd name="T105" fmla="*/ 204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2" h="336">
                  <a:moveTo>
                    <a:pt x="166" y="245"/>
                  </a:moveTo>
                  <a:lnTo>
                    <a:pt x="158" y="244"/>
                  </a:lnTo>
                  <a:lnTo>
                    <a:pt x="151" y="243"/>
                  </a:lnTo>
                  <a:lnTo>
                    <a:pt x="143" y="241"/>
                  </a:lnTo>
                  <a:lnTo>
                    <a:pt x="135" y="239"/>
                  </a:lnTo>
                  <a:lnTo>
                    <a:pt x="129" y="235"/>
                  </a:lnTo>
                  <a:lnTo>
                    <a:pt x="122" y="231"/>
                  </a:lnTo>
                  <a:lnTo>
                    <a:pt x="116" y="227"/>
                  </a:lnTo>
                  <a:lnTo>
                    <a:pt x="111" y="222"/>
                  </a:lnTo>
                  <a:lnTo>
                    <a:pt x="106" y="217"/>
                  </a:lnTo>
                  <a:lnTo>
                    <a:pt x="101" y="211"/>
                  </a:lnTo>
                  <a:lnTo>
                    <a:pt x="97" y="204"/>
                  </a:lnTo>
                  <a:lnTo>
                    <a:pt x="94" y="198"/>
                  </a:lnTo>
                  <a:lnTo>
                    <a:pt x="92" y="190"/>
                  </a:lnTo>
                  <a:lnTo>
                    <a:pt x="89" y="182"/>
                  </a:lnTo>
                  <a:lnTo>
                    <a:pt x="88" y="175"/>
                  </a:lnTo>
                  <a:lnTo>
                    <a:pt x="88" y="167"/>
                  </a:lnTo>
                  <a:lnTo>
                    <a:pt x="88" y="159"/>
                  </a:lnTo>
                  <a:lnTo>
                    <a:pt x="89" y="151"/>
                  </a:lnTo>
                  <a:lnTo>
                    <a:pt x="92" y="144"/>
                  </a:lnTo>
                  <a:lnTo>
                    <a:pt x="94" y="136"/>
                  </a:lnTo>
                  <a:lnTo>
                    <a:pt x="97" y="130"/>
                  </a:lnTo>
                  <a:lnTo>
                    <a:pt x="101" y="123"/>
                  </a:lnTo>
                  <a:lnTo>
                    <a:pt x="106" y="117"/>
                  </a:lnTo>
                  <a:lnTo>
                    <a:pt x="111" y="112"/>
                  </a:lnTo>
                  <a:lnTo>
                    <a:pt x="116" y="106"/>
                  </a:lnTo>
                  <a:lnTo>
                    <a:pt x="122" y="103"/>
                  </a:lnTo>
                  <a:lnTo>
                    <a:pt x="129" y="99"/>
                  </a:lnTo>
                  <a:lnTo>
                    <a:pt x="135" y="95"/>
                  </a:lnTo>
                  <a:lnTo>
                    <a:pt x="143" y="92"/>
                  </a:lnTo>
                  <a:lnTo>
                    <a:pt x="151" y="90"/>
                  </a:lnTo>
                  <a:lnTo>
                    <a:pt x="158" y="90"/>
                  </a:lnTo>
                  <a:lnTo>
                    <a:pt x="166" y="89"/>
                  </a:lnTo>
                  <a:lnTo>
                    <a:pt x="174" y="90"/>
                  </a:lnTo>
                  <a:lnTo>
                    <a:pt x="181" y="90"/>
                  </a:lnTo>
                  <a:lnTo>
                    <a:pt x="189" y="92"/>
                  </a:lnTo>
                  <a:lnTo>
                    <a:pt x="196" y="95"/>
                  </a:lnTo>
                  <a:lnTo>
                    <a:pt x="203" y="99"/>
                  </a:lnTo>
                  <a:lnTo>
                    <a:pt x="210" y="103"/>
                  </a:lnTo>
                  <a:lnTo>
                    <a:pt x="215" y="106"/>
                  </a:lnTo>
                  <a:lnTo>
                    <a:pt x="221" y="112"/>
                  </a:lnTo>
                  <a:lnTo>
                    <a:pt x="226" y="117"/>
                  </a:lnTo>
                  <a:lnTo>
                    <a:pt x="230" y="123"/>
                  </a:lnTo>
                  <a:lnTo>
                    <a:pt x="234" y="130"/>
                  </a:lnTo>
                  <a:lnTo>
                    <a:pt x="238" y="136"/>
                  </a:lnTo>
                  <a:lnTo>
                    <a:pt x="241" y="144"/>
                  </a:lnTo>
                  <a:lnTo>
                    <a:pt x="242" y="151"/>
                  </a:lnTo>
                  <a:lnTo>
                    <a:pt x="243" y="159"/>
                  </a:lnTo>
                  <a:lnTo>
                    <a:pt x="244" y="167"/>
                  </a:lnTo>
                  <a:lnTo>
                    <a:pt x="243" y="175"/>
                  </a:lnTo>
                  <a:lnTo>
                    <a:pt x="242" y="182"/>
                  </a:lnTo>
                  <a:lnTo>
                    <a:pt x="241" y="190"/>
                  </a:lnTo>
                  <a:lnTo>
                    <a:pt x="238" y="198"/>
                  </a:lnTo>
                  <a:lnTo>
                    <a:pt x="234" y="204"/>
                  </a:lnTo>
                  <a:lnTo>
                    <a:pt x="230" y="211"/>
                  </a:lnTo>
                  <a:lnTo>
                    <a:pt x="226" y="217"/>
                  </a:lnTo>
                  <a:lnTo>
                    <a:pt x="221" y="222"/>
                  </a:lnTo>
                  <a:lnTo>
                    <a:pt x="215" y="227"/>
                  </a:lnTo>
                  <a:lnTo>
                    <a:pt x="210" y="231"/>
                  </a:lnTo>
                  <a:lnTo>
                    <a:pt x="203" y="235"/>
                  </a:lnTo>
                  <a:lnTo>
                    <a:pt x="196" y="239"/>
                  </a:lnTo>
                  <a:lnTo>
                    <a:pt x="189" y="241"/>
                  </a:lnTo>
                  <a:lnTo>
                    <a:pt x="181" y="243"/>
                  </a:lnTo>
                  <a:lnTo>
                    <a:pt x="174" y="244"/>
                  </a:lnTo>
                  <a:lnTo>
                    <a:pt x="166" y="245"/>
                  </a:lnTo>
                  <a:close/>
                  <a:moveTo>
                    <a:pt x="306" y="204"/>
                  </a:moveTo>
                  <a:lnTo>
                    <a:pt x="302" y="202"/>
                  </a:lnTo>
                  <a:lnTo>
                    <a:pt x="301" y="199"/>
                  </a:lnTo>
                  <a:lnTo>
                    <a:pt x="300" y="195"/>
                  </a:lnTo>
                  <a:lnTo>
                    <a:pt x="300" y="191"/>
                  </a:lnTo>
                  <a:lnTo>
                    <a:pt x="302" y="180"/>
                  </a:lnTo>
                  <a:lnTo>
                    <a:pt x="302" y="167"/>
                  </a:lnTo>
                  <a:lnTo>
                    <a:pt x="302" y="154"/>
                  </a:lnTo>
                  <a:lnTo>
                    <a:pt x="300" y="142"/>
                  </a:lnTo>
                  <a:lnTo>
                    <a:pt x="300" y="139"/>
                  </a:lnTo>
                  <a:lnTo>
                    <a:pt x="301" y="135"/>
                  </a:lnTo>
                  <a:lnTo>
                    <a:pt x="302" y="132"/>
                  </a:lnTo>
                  <a:lnTo>
                    <a:pt x="306" y="130"/>
                  </a:lnTo>
                  <a:lnTo>
                    <a:pt x="332" y="114"/>
                  </a:lnTo>
                  <a:lnTo>
                    <a:pt x="293" y="50"/>
                  </a:lnTo>
                  <a:lnTo>
                    <a:pt x="269" y="64"/>
                  </a:lnTo>
                  <a:lnTo>
                    <a:pt x="265" y="65"/>
                  </a:lnTo>
                  <a:lnTo>
                    <a:pt x="261" y="65"/>
                  </a:lnTo>
                  <a:lnTo>
                    <a:pt x="257" y="65"/>
                  </a:lnTo>
                  <a:lnTo>
                    <a:pt x="255" y="63"/>
                  </a:lnTo>
                  <a:lnTo>
                    <a:pt x="251" y="59"/>
                  </a:lnTo>
                  <a:lnTo>
                    <a:pt x="242" y="53"/>
                  </a:lnTo>
                  <a:lnTo>
                    <a:pt x="233" y="45"/>
                  </a:lnTo>
                  <a:lnTo>
                    <a:pt x="224" y="40"/>
                  </a:lnTo>
                  <a:lnTo>
                    <a:pt x="215" y="35"/>
                  </a:lnTo>
                  <a:lnTo>
                    <a:pt x="211" y="33"/>
                  </a:lnTo>
                  <a:lnTo>
                    <a:pt x="208" y="31"/>
                  </a:lnTo>
                  <a:lnTo>
                    <a:pt x="207" y="27"/>
                  </a:lnTo>
                  <a:lnTo>
                    <a:pt x="207" y="24"/>
                  </a:lnTo>
                  <a:lnTo>
                    <a:pt x="207" y="0"/>
                  </a:lnTo>
                  <a:lnTo>
                    <a:pt x="135" y="0"/>
                  </a:lnTo>
                  <a:lnTo>
                    <a:pt x="135" y="24"/>
                  </a:lnTo>
                  <a:lnTo>
                    <a:pt x="134" y="27"/>
                  </a:lnTo>
                  <a:lnTo>
                    <a:pt x="133" y="31"/>
                  </a:lnTo>
                  <a:lnTo>
                    <a:pt x="130" y="33"/>
                  </a:lnTo>
                  <a:lnTo>
                    <a:pt x="126" y="35"/>
                  </a:lnTo>
                  <a:lnTo>
                    <a:pt x="113" y="41"/>
                  </a:lnTo>
                  <a:lnTo>
                    <a:pt x="101" y="47"/>
                  </a:lnTo>
                  <a:lnTo>
                    <a:pt x="88" y="55"/>
                  </a:lnTo>
                  <a:lnTo>
                    <a:pt x="77" y="63"/>
                  </a:lnTo>
                  <a:lnTo>
                    <a:pt x="75" y="65"/>
                  </a:lnTo>
                  <a:lnTo>
                    <a:pt x="71" y="65"/>
                  </a:lnTo>
                  <a:lnTo>
                    <a:pt x="67" y="65"/>
                  </a:lnTo>
                  <a:lnTo>
                    <a:pt x="63" y="64"/>
                  </a:lnTo>
                  <a:lnTo>
                    <a:pt x="38" y="50"/>
                  </a:lnTo>
                  <a:lnTo>
                    <a:pt x="0" y="114"/>
                  </a:lnTo>
                  <a:lnTo>
                    <a:pt x="26" y="130"/>
                  </a:lnTo>
                  <a:lnTo>
                    <a:pt x="29" y="132"/>
                  </a:lnTo>
                  <a:lnTo>
                    <a:pt x="31" y="135"/>
                  </a:lnTo>
                  <a:lnTo>
                    <a:pt x="33" y="139"/>
                  </a:lnTo>
                  <a:lnTo>
                    <a:pt x="31" y="142"/>
                  </a:lnTo>
                  <a:lnTo>
                    <a:pt x="30" y="154"/>
                  </a:lnTo>
                  <a:lnTo>
                    <a:pt x="30" y="167"/>
                  </a:lnTo>
                  <a:lnTo>
                    <a:pt x="30" y="178"/>
                  </a:lnTo>
                  <a:lnTo>
                    <a:pt x="31" y="191"/>
                  </a:lnTo>
                  <a:lnTo>
                    <a:pt x="33" y="195"/>
                  </a:lnTo>
                  <a:lnTo>
                    <a:pt x="31" y="199"/>
                  </a:lnTo>
                  <a:lnTo>
                    <a:pt x="29" y="202"/>
                  </a:lnTo>
                  <a:lnTo>
                    <a:pt x="26" y="204"/>
                  </a:lnTo>
                  <a:lnTo>
                    <a:pt x="0" y="220"/>
                  </a:lnTo>
                  <a:lnTo>
                    <a:pt x="38" y="284"/>
                  </a:lnTo>
                  <a:lnTo>
                    <a:pt x="63" y="270"/>
                  </a:lnTo>
                  <a:lnTo>
                    <a:pt x="67" y="268"/>
                  </a:lnTo>
                  <a:lnTo>
                    <a:pt x="71" y="267"/>
                  </a:lnTo>
                  <a:lnTo>
                    <a:pt x="75" y="268"/>
                  </a:lnTo>
                  <a:lnTo>
                    <a:pt x="77" y="271"/>
                  </a:lnTo>
                  <a:lnTo>
                    <a:pt x="89" y="279"/>
                  </a:lnTo>
                  <a:lnTo>
                    <a:pt x="106" y="286"/>
                  </a:lnTo>
                  <a:lnTo>
                    <a:pt x="124" y="295"/>
                  </a:lnTo>
                  <a:lnTo>
                    <a:pt x="139" y="300"/>
                  </a:lnTo>
                  <a:lnTo>
                    <a:pt x="142" y="303"/>
                  </a:lnTo>
                  <a:lnTo>
                    <a:pt x="144" y="306"/>
                  </a:lnTo>
                  <a:lnTo>
                    <a:pt x="146" y="308"/>
                  </a:lnTo>
                  <a:lnTo>
                    <a:pt x="147" y="312"/>
                  </a:lnTo>
                  <a:lnTo>
                    <a:pt x="147" y="336"/>
                  </a:lnTo>
                  <a:lnTo>
                    <a:pt x="207" y="336"/>
                  </a:lnTo>
                  <a:lnTo>
                    <a:pt x="207" y="312"/>
                  </a:lnTo>
                  <a:lnTo>
                    <a:pt x="207" y="308"/>
                  </a:lnTo>
                  <a:lnTo>
                    <a:pt x="208" y="306"/>
                  </a:lnTo>
                  <a:lnTo>
                    <a:pt x="211" y="303"/>
                  </a:lnTo>
                  <a:lnTo>
                    <a:pt x="215" y="300"/>
                  </a:lnTo>
                  <a:lnTo>
                    <a:pt x="223" y="297"/>
                  </a:lnTo>
                  <a:lnTo>
                    <a:pt x="230" y="291"/>
                  </a:lnTo>
                  <a:lnTo>
                    <a:pt x="238" y="285"/>
                  </a:lnTo>
                  <a:lnTo>
                    <a:pt x="246" y="279"/>
                  </a:lnTo>
                  <a:lnTo>
                    <a:pt x="250" y="275"/>
                  </a:lnTo>
                  <a:lnTo>
                    <a:pt x="255" y="271"/>
                  </a:lnTo>
                  <a:lnTo>
                    <a:pt x="257" y="268"/>
                  </a:lnTo>
                  <a:lnTo>
                    <a:pt x="261" y="267"/>
                  </a:lnTo>
                  <a:lnTo>
                    <a:pt x="265" y="268"/>
                  </a:lnTo>
                  <a:lnTo>
                    <a:pt x="269" y="270"/>
                  </a:lnTo>
                  <a:lnTo>
                    <a:pt x="295" y="284"/>
                  </a:lnTo>
                  <a:lnTo>
                    <a:pt x="332" y="220"/>
                  </a:lnTo>
                  <a:lnTo>
                    <a:pt x="306" y="2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39" name="Group 38" descr="Icon of gears. ">
            <a:extLst>
              <a:ext uri="{FF2B5EF4-FFF2-40B4-BE49-F238E27FC236}">
                <a16:creationId xmlns:a16="http://schemas.microsoft.com/office/drawing/2014/main" id="{5BC0E3F0-447D-4721-AB1F-C8243BA36671}"/>
              </a:ext>
            </a:extLst>
          </p:cNvPr>
          <p:cNvGrpSpPr/>
          <p:nvPr/>
        </p:nvGrpSpPr>
        <p:grpSpPr>
          <a:xfrm>
            <a:off x="4717582" y="5353558"/>
            <a:ext cx="343837" cy="343837"/>
            <a:chOff x="7613650" y="1387475"/>
            <a:chExt cx="284163" cy="284163"/>
          </a:xfrm>
          <a:solidFill>
            <a:schemeClr val="bg1"/>
          </a:solidFill>
        </p:grpSpPr>
        <p:sp>
          <p:nvSpPr>
            <p:cNvPr id="40" name="Freeform 4359">
              <a:extLst>
                <a:ext uri="{FF2B5EF4-FFF2-40B4-BE49-F238E27FC236}">
                  <a16:creationId xmlns:a16="http://schemas.microsoft.com/office/drawing/2014/main" id="{351831F3-9830-4A23-8B34-11A3FCCA027E}"/>
                </a:ext>
              </a:extLst>
            </p:cNvPr>
            <p:cNvSpPr>
              <a:spLocks noEditPoints="1"/>
            </p:cNvSpPr>
            <p:nvPr/>
          </p:nvSpPr>
          <p:spPr bwMode="auto">
            <a:xfrm>
              <a:off x="7613650" y="1471613"/>
              <a:ext cx="200025" cy="200025"/>
            </a:xfrm>
            <a:custGeom>
              <a:avLst/>
              <a:gdLst>
                <a:gd name="T0" fmla="*/ 276 w 629"/>
                <a:gd name="T1" fmla="*/ 436 h 629"/>
                <a:gd name="T2" fmla="*/ 233 w 629"/>
                <a:gd name="T3" fmla="*/ 411 h 629"/>
                <a:gd name="T4" fmla="*/ 202 w 629"/>
                <a:gd name="T5" fmla="*/ 374 h 629"/>
                <a:gd name="T6" fmla="*/ 187 w 629"/>
                <a:gd name="T7" fmla="*/ 325 h 629"/>
                <a:gd name="T8" fmla="*/ 192 w 629"/>
                <a:gd name="T9" fmla="*/ 274 h 629"/>
                <a:gd name="T10" fmla="*/ 216 w 629"/>
                <a:gd name="T11" fmla="*/ 231 h 629"/>
                <a:gd name="T12" fmla="*/ 253 w 629"/>
                <a:gd name="T13" fmla="*/ 199 h 629"/>
                <a:gd name="T14" fmla="*/ 301 w 629"/>
                <a:gd name="T15" fmla="*/ 184 h 629"/>
                <a:gd name="T16" fmla="*/ 352 w 629"/>
                <a:gd name="T17" fmla="*/ 190 h 629"/>
                <a:gd name="T18" fmla="*/ 395 w 629"/>
                <a:gd name="T19" fmla="*/ 213 h 629"/>
                <a:gd name="T20" fmla="*/ 426 w 629"/>
                <a:gd name="T21" fmla="*/ 252 h 629"/>
                <a:gd name="T22" fmla="*/ 441 w 629"/>
                <a:gd name="T23" fmla="*/ 300 h 629"/>
                <a:gd name="T24" fmla="*/ 436 w 629"/>
                <a:gd name="T25" fmla="*/ 350 h 629"/>
                <a:gd name="T26" fmla="*/ 413 w 629"/>
                <a:gd name="T27" fmla="*/ 394 h 629"/>
                <a:gd name="T28" fmla="*/ 375 w 629"/>
                <a:gd name="T29" fmla="*/ 425 h 629"/>
                <a:gd name="T30" fmla="*/ 327 w 629"/>
                <a:gd name="T31" fmla="*/ 440 h 629"/>
                <a:gd name="T32" fmla="*/ 572 w 629"/>
                <a:gd name="T33" fmla="*/ 346 h 629"/>
                <a:gd name="T34" fmla="*/ 574 w 629"/>
                <a:gd name="T35" fmla="*/ 302 h 629"/>
                <a:gd name="T36" fmla="*/ 620 w 629"/>
                <a:gd name="T37" fmla="*/ 241 h 629"/>
                <a:gd name="T38" fmla="*/ 628 w 629"/>
                <a:gd name="T39" fmla="*/ 231 h 629"/>
                <a:gd name="T40" fmla="*/ 625 w 629"/>
                <a:gd name="T41" fmla="*/ 219 h 629"/>
                <a:gd name="T42" fmla="*/ 544 w 629"/>
                <a:gd name="T43" fmla="*/ 84 h 629"/>
                <a:gd name="T44" fmla="*/ 532 w 629"/>
                <a:gd name="T45" fmla="*/ 83 h 629"/>
                <a:gd name="T46" fmla="*/ 447 w 629"/>
                <a:gd name="T47" fmla="*/ 88 h 629"/>
                <a:gd name="T48" fmla="*/ 407 w 629"/>
                <a:gd name="T49" fmla="*/ 69 h 629"/>
                <a:gd name="T50" fmla="*/ 404 w 629"/>
                <a:gd name="T51" fmla="*/ 7 h 629"/>
                <a:gd name="T52" fmla="*/ 395 w 629"/>
                <a:gd name="T53" fmla="*/ 0 h 629"/>
                <a:gd name="T54" fmla="*/ 235 w 629"/>
                <a:gd name="T55" fmla="*/ 1 h 629"/>
                <a:gd name="T56" fmla="*/ 227 w 629"/>
                <a:gd name="T57" fmla="*/ 10 h 629"/>
                <a:gd name="T58" fmla="*/ 216 w 629"/>
                <a:gd name="T59" fmla="*/ 72 h 629"/>
                <a:gd name="T60" fmla="*/ 177 w 629"/>
                <a:gd name="T61" fmla="*/ 91 h 629"/>
                <a:gd name="T62" fmla="*/ 98 w 629"/>
                <a:gd name="T63" fmla="*/ 84 h 629"/>
                <a:gd name="T64" fmla="*/ 87 w 629"/>
                <a:gd name="T65" fmla="*/ 83 h 629"/>
                <a:gd name="T66" fmla="*/ 78 w 629"/>
                <a:gd name="T67" fmla="*/ 90 h 629"/>
                <a:gd name="T68" fmla="*/ 1 w 629"/>
                <a:gd name="T69" fmla="*/ 228 h 629"/>
                <a:gd name="T70" fmla="*/ 57 w 629"/>
                <a:gd name="T71" fmla="*/ 269 h 629"/>
                <a:gd name="T72" fmla="*/ 54 w 629"/>
                <a:gd name="T73" fmla="*/ 313 h 629"/>
                <a:gd name="T74" fmla="*/ 57 w 629"/>
                <a:gd name="T75" fmla="*/ 355 h 629"/>
                <a:gd name="T76" fmla="*/ 2 w 629"/>
                <a:gd name="T77" fmla="*/ 391 h 629"/>
                <a:gd name="T78" fmla="*/ 1 w 629"/>
                <a:gd name="T79" fmla="*/ 402 h 629"/>
                <a:gd name="T80" fmla="*/ 86 w 629"/>
                <a:gd name="T81" fmla="*/ 543 h 629"/>
                <a:gd name="T82" fmla="*/ 98 w 629"/>
                <a:gd name="T83" fmla="*/ 542 h 629"/>
                <a:gd name="T84" fmla="*/ 177 w 629"/>
                <a:gd name="T85" fmla="*/ 533 h 629"/>
                <a:gd name="T86" fmla="*/ 216 w 629"/>
                <a:gd name="T87" fmla="*/ 552 h 629"/>
                <a:gd name="T88" fmla="*/ 227 w 629"/>
                <a:gd name="T89" fmla="*/ 620 h 629"/>
                <a:gd name="T90" fmla="*/ 235 w 629"/>
                <a:gd name="T91" fmla="*/ 628 h 629"/>
                <a:gd name="T92" fmla="*/ 395 w 629"/>
                <a:gd name="T93" fmla="*/ 629 h 629"/>
                <a:gd name="T94" fmla="*/ 404 w 629"/>
                <a:gd name="T95" fmla="*/ 623 h 629"/>
                <a:gd name="T96" fmla="*/ 407 w 629"/>
                <a:gd name="T97" fmla="*/ 556 h 629"/>
                <a:gd name="T98" fmla="*/ 447 w 629"/>
                <a:gd name="T99" fmla="*/ 538 h 629"/>
                <a:gd name="T100" fmla="*/ 533 w 629"/>
                <a:gd name="T101" fmla="*/ 543 h 629"/>
                <a:gd name="T102" fmla="*/ 545 w 629"/>
                <a:gd name="T103" fmla="*/ 543 h 629"/>
                <a:gd name="T104" fmla="*/ 627 w 629"/>
                <a:gd name="T105" fmla="*/ 405 h 629"/>
                <a:gd name="T106" fmla="*/ 628 w 629"/>
                <a:gd name="T107" fmla="*/ 394 h 629"/>
                <a:gd name="T108" fmla="*/ 621 w 629"/>
                <a:gd name="T109" fmla="*/ 385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29" h="629">
                  <a:moveTo>
                    <a:pt x="314" y="441"/>
                  </a:moveTo>
                  <a:lnTo>
                    <a:pt x="301" y="440"/>
                  </a:lnTo>
                  <a:lnTo>
                    <a:pt x="288" y="439"/>
                  </a:lnTo>
                  <a:lnTo>
                    <a:pt x="276" y="436"/>
                  </a:lnTo>
                  <a:lnTo>
                    <a:pt x="264" y="430"/>
                  </a:lnTo>
                  <a:lnTo>
                    <a:pt x="253" y="425"/>
                  </a:lnTo>
                  <a:lnTo>
                    <a:pt x="242" y="418"/>
                  </a:lnTo>
                  <a:lnTo>
                    <a:pt x="233" y="411"/>
                  </a:lnTo>
                  <a:lnTo>
                    <a:pt x="223" y="404"/>
                  </a:lnTo>
                  <a:lnTo>
                    <a:pt x="216" y="394"/>
                  </a:lnTo>
                  <a:lnTo>
                    <a:pt x="208" y="384"/>
                  </a:lnTo>
                  <a:lnTo>
                    <a:pt x="202" y="374"/>
                  </a:lnTo>
                  <a:lnTo>
                    <a:pt x="196" y="362"/>
                  </a:lnTo>
                  <a:lnTo>
                    <a:pt x="192" y="350"/>
                  </a:lnTo>
                  <a:lnTo>
                    <a:pt x="189" y="338"/>
                  </a:lnTo>
                  <a:lnTo>
                    <a:pt x="187" y="325"/>
                  </a:lnTo>
                  <a:lnTo>
                    <a:pt x="186" y="313"/>
                  </a:lnTo>
                  <a:lnTo>
                    <a:pt x="187" y="300"/>
                  </a:lnTo>
                  <a:lnTo>
                    <a:pt x="189" y="287"/>
                  </a:lnTo>
                  <a:lnTo>
                    <a:pt x="192" y="274"/>
                  </a:lnTo>
                  <a:lnTo>
                    <a:pt x="196" y="262"/>
                  </a:lnTo>
                  <a:lnTo>
                    <a:pt x="202" y="252"/>
                  </a:lnTo>
                  <a:lnTo>
                    <a:pt x="208" y="241"/>
                  </a:lnTo>
                  <a:lnTo>
                    <a:pt x="216" y="231"/>
                  </a:lnTo>
                  <a:lnTo>
                    <a:pt x="223" y="222"/>
                  </a:lnTo>
                  <a:lnTo>
                    <a:pt x="233" y="213"/>
                  </a:lnTo>
                  <a:lnTo>
                    <a:pt x="242" y="206"/>
                  </a:lnTo>
                  <a:lnTo>
                    <a:pt x="253" y="199"/>
                  </a:lnTo>
                  <a:lnTo>
                    <a:pt x="264" y="194"/>
                  </a:lnTo>
                  <a:lnTo>
                    <a:pt x="276" y="190"/>
                  </a:lnTo>
                  <a:lnTo>
                    <a:pt x="288" y="186"/>
                  </a:lnTo>
                  <a:lnTo>
                    <a:pt x="301" y="184"/>
                  </a:lnTo>
                  <a:lnTo>
                    <a:pt x="314" y="184"/>
                  </a:lnTo>
                  <a:lnTo>
                    <a:pt x="327" y="184"/>
                  </a:lnTo>
                  <a:lnTo>
                    <a:pt x="340" y="186"/>
                  </a:lnTo>
                  <a:lnTo>
                    <a:pt x="352" y="190"/>
                  </a:lnTo>
                  <a:lnTo>
                    <a:pt x="363" y="194"/>
                  </a:lnTo>
                  <a:lnTo>
                    <a:pt x="375" y="199"/>
                  </a:lnTo>
                  <a:lnTo>
                    <a:pt x="386" y="206"/>
                  </a:lnTo>
                  <a:lnTo>
                    <a:pt x="395" y="213"/>
                  </a:lnTo>
                  <a:lnTo>
                    <a:pt x="404" y="222"/>
                  </a:lnTo>
                  <a:lnTo>
                    <a:pt x="413" y="231"/>
                  </a:lnTo>
                  <a:lnTo>
                    <a:pt x="420" y="241"/>
                  </a:lnTo>
                  <a:lnTo>
                    <a:pt x="426" y="252"/>
                  </a:lnTo>
                  <a:lnTo>
                    <a:pt x="432" y="262"/>
                  </a:lnTo>
                  <a:lnTo>
                    <a:pt x="436" y="274"/>
                  </a:lnTo>
                  <a:lnTo>
                    <a:pt x="439" y="287"/>
                  </a:lnTo>
                  <a:lnTo>
                    <a:pt x="441" y="300"/>
                  </a:lnTo>
                  <a:lnTo>
                    <a:pt x="443" y="313"/>
                  </a:lnTo>
                  <a:lnTo>
                    <a:pt x="441" y="325"/>
                  </a:lnTo>
                  <a:lnTo>
                    <a:pt x="439" y="338"/>
                  </a:lnTo>
                  <a:lnTo>
                    <a:pt x="436" y="350"/>
                  </a:lnTo>
                  <a:lnTo>
                    <a:pt x="432" y="362"/>
                  </a:lnTo>
                  <a:lnTo>
                    <a:pt x="426" y="374"/>
                  </a:lnTo>
                  <a:lnTo>
                    <a:pt x="420" y="384"/>
                  </a:lnTo>
                  <a:lnTo>
                    <a:pt x="413" y="394"/>
                  </a:lnTo>
                  <a:lnTo>
                    <a:pt x="404" y="404"/>
                  </a:lnTo>
                  <a:lnTo>
                    <a:pt x="395" y="411"/>
                  </a:lnTo>
                  <a:lnTo>
                    <a:pt x="386" y="418"/>
                  </a:lnTo>
                  <a:lnTo>
                    <a:pt x="375" y="425"/>
                  </a:lnTo>
                  <a:lnTo>
                    <a:pt x="363" y="430"/>
                  </a:lnTo>
                  <a:lnTo>
                    <a:pt x="352" y="436"/>
                  </a:lnTo>
                  <a:lnTo>
                    <a:pt x="340" y="439"/>
                  </a:lnTo>
                  <a:lnTo>
                    <a:pt x="327" y="440"/>
                  </a:lnTo>
                  <a:lnTo>
                    <a:pt x="314" y="441"/>
                  </a:lnTo>
                  <a:close/>
                  <a:moveTo>
                    <a:pt x="621" y="385"/>
                  </a:moveTo>
                  <a:lnTo>
                    <a:pt x="571" y="355"/>
                  </a:lnTo>
                  <a:lnTo>
                    <a:pt x="572" y="346"/>
                  </a:lnTo>
                  <a:lnTo>
                    <a:pt x="573" y="335"/>
                  </a:lnTo>
                  <a:lnTo>
                    <a:pt x="574" y="323"/>
                  </a:lnTo>
                  <a:lnTo>
                    <a:pt x="574" y="313"/>
                  </a:lnTo>
                  <a:lnTo>
                    <a:pt x="574" y="302"/>
                  </a:lnTo>
                  <a:lnTo>
                    <a:pt x="573" y="291"/>
                  </a:lnTo>
                  <a:lnTo>
                    <a:pt x="572" y="280"/>
                  </a:lnTo>
                  <a:lnTo>
                    <a:pt x="570" y="269"/>
                  </a:lnTo>
                  <a:lnTo>
                    <a:pt x="620" y="241"/>
                  </a:lnTo>
                  <a:lnTo>
                    <a:pt x="623" y="239"/>
                  </a:lnTo>
                  <a:lnTo>
                    <a:pt x="624" y="237"/>
                  </a:lnTo>
                  <a:lnTo>
                    <a:pt x="627" y="234"/>
                  </a:lnTo>
                  <a:lnTo>
                    <a:pt x="628" y="231"/>
                  </a:lnTo>
                  <a:lnTo>
                    <a:pt x="628" y="228"/>
                  </a:lnTo>
                  <a:lnTo>
                    <a:pt x="628" y="226"/>
                  </a:lnTo>
                  <a:lnTo>
                    <a:pt x="628" y="223"/>
                  </a:lnTo>
                  <a:lnTo>
                    <a:pt x="625" y="219"/>
                  </a:lnTo>
                  <a:lnTo>
                    <a:pt x="551" y="90"/>
                  </a:lnTo>
                  <a:lnTo>
                    <a:pt x="548" y="87"/>
                  </a:lnTo>
                  <a:lnTo>
                    <a:pt x="546" y="85"/>
                  </a:lnTo>
                  <a:lnTo>
                    <a:pt x="544" y="84"/>
                  </a:lnTo>
                  <a:lnTo>
                    <a:pt x="541" y="83"/>
                  </a:lnTo>
                  <a:lnTo>
                    <a:pt x="539" y="81"/>
                  </a:lnTo>
                  <a:lnTo>
                    <a:pt x="536" y="81"/>
                  </a:lnTo>
                  <a:lnTo>
                    <a:pt x="532" y="83"/>
                  </a:lnTo>
                  <a:lnTo>
                    <a:pt x="530" y="84"/>
                  </a:lnTo>
                  <a:lnTo>
                    <a:pt x="481" y="113"/>
                  </a:lnTo>
                  <a:lnTo>
                    <a:pt x="465" y="99"/>
                  </a:lnTo>
                  <a:lnTo>
                    <a:pt x="447" y="88"/>
                  </a:lnTo>
                  <a:lnTo>
                    <a:pt x="438" y="83"/>
                  </a:lnTo>
                  <a:lnTo>
                    <a:pt x="429" y="77"/>
                  </a:lnTo>
                  <a:lnTo>
                    <a:pt x="418" y="73"/>
                  </a:lnTo>
                  <a:lnTo>
                    <a:pt x="407" y="69"/>
                  </a:lnTo>
                  <a:lnTo>
                    <a:pt x="407" y="15"/>
                  </a:lnTo>
                  <a:lnTo>
                    <a:pt x="407" y="12"/>
                  </a:lnTo>
                  <a:lnTo>
                    <a:pt x="406" y="10"/>
                  </a:lnTo>
                  <a:lnTo>
                    <a:pt x="404" y="7"/>
                  </a:lnTo>
                  <a:lnTo>
                    <a:pt x="403" y="4"/>
                  </a:lnTo>
                  <a:lnTo>
                    <a:pt x="401" y="2"/>
                  </a:lnTo>
                  <a:lnTo>
                    <a:pt x="398" y="1"/>
                  </a:lnTo>
                  <a:lnTo>
                    <a:pt x="395" y="0"/>
                  </a:lnTo>
                  <a:lnTo>
                    <a:pt x="392" y="0"/>
                  </a:lnTo>
                  <a:lnTo>
                    <a:pt x="241" y="0"/>
                  </a:lnTo>
                  <a:lnTo>
                    <a:pt x="238" y="0"/>
                  </a:lnTo>
                  <a:lnTo>
                    <a:pt x="235" y="1"/>
                  </a:lnTo>
                  <a:lnTo>
                    <a:pt x="233" y="2"/>
                  </a:lnTo>
                  <a:lnTo>
                    <a:pt x="231" y="4"/>
                  </a:lnTo>
                  <a:lnTo>
                    <a:pt x="229" y="7"/>
                  </a:lnTo>
                  <a:lnTo>
                    <a:pt x="227" y="10"/>
                  </a:lnTo>
                  <a:lnTo>
                    <a:pt x="226" y="12"/>
                  </a:lnTo>
                  <a:lnTo>
                    <a:pt x="226" y="15"/>
                  </a:lnTo>
                  <a:lnTo>
                    <a:pt x="226" y="69"/>
                  </a:lnTo>
                  <a:lnTo>
                    <a:pt x="216" y="72"/>
                  </a:lnTo>
                  <a:lnTo>
                    <a:pt x="206" y="76"/>
                  </a:lnTo>
                  <a:lnTo>
                    <a:pt x="196" y="80"/>
                  </a:lnTo>
                  <a:lnTo>
                    <a:pt x="187" y="86"/>
                  </a:lnTo>
                  <a:lnTo>
                    <a:pt x="177" y="91"/>
                  </a:lnTo>
                  <a:lnTo>
                    <a:pt x="168" y="98"/>
                  </a:lnTo>
                  <a:lnTo>
                    <a:pt x="159" y="105"/>
                  </a:lnTo>
                  <a:lnTo>
                    <a:pt x="149" y="113"/>
                  </a:lnTo>
                  <a:lnTo>
                    <a:pt x="98" y="84"/>
                  </a:lnTo>
                  <a:lnTo>
                    <a:pt x="96" y="83"/>
                  </a:lnTo>
                  <a:lnTo>
                    <a:pt x="93" y="81"/>
                  </a:lnTo>
                  <a:lnTo>
                    <a:pt x="90" y="81"/>
                  </a:lnTo>
                  <a:lnTo>
                    <a:pt x="87" y="83"/>
                  </a:lnTo>
                  <a:lnTo>
                    <a:pt x="84" y="84"/>
                  </a:lnTo>
                  <a:lnTo>
                    <a:pt x="82" y="85"/>
                  </a:lnTo>
                  <a:lnTo>
                    <a:pt x="80" y="87"/>
                  </a:lnTo>
                  <a:lnTo>
                    <a:pt x="78" y="90"/>
                  </a:lnTo>
                  <a:lnTo>
                    <a:pt x="3" y="219"/>
                  </a:lnTo>
                  <a:lnTo>
                    <a:pt x="1" y="222"/>
                  </a:lnTo>
                  <a:lnTo>
                    <a:pt x="1" y="225"/>
                  </a:lnTo>
                  <a:lnTo>
                    <a:pt x="1" y="228"/>
                  </a:lnTo>
                  <a:lnTo>
                    <a:pt x="1" y="230"/>
                  </a:lnTo>
                  <a:lnTo>
                    <a:pt x="4" y="236"/>
                  </a:lnTo>
                  <a:lnTo>
                    <a:pt x="8" y="241"/>
                  </a:lnTo>
                  <a:lnTo>
                    <a:pt x="57" y="269"/>
                  </a:lnTo>
                  <a:lnTo>
                    <a:pt x="56" y="280"/>
                  </a:lnTo>
                  <a:lnTo>
                    <a:pt x="55" y="291"/>
                  </a:lnTo>
                  <a:lnTo>
                    <a:pt x="54" y="302"/>
                  </a:lnTo>
                  <a:lnTo>
                    <a:pt x="54" y="313"/>
                  </a:lnTo>
                  <a:lnTo>
                    <a:pt x="54" y="323"/>
                  </a:lnTo>
                  <a:lnTo>
                    <a:pt x="55" y="335"/>
                  </a:lnTo>
                  <a:lnTo>
                    <a:pt x="56" y="346"/>
                  </a:lnTo>
                  <a:lnTo>
                    <a:pt x="57" y="355"/>
                  </a:lnTo>
                  <a:lnTo>
                    <a:pt x="7" y="385"/>
                  </a:lnTo>
                  <a:lnTo>
                    <a:pt x="5" y="387"/>
                  </a:lnTo>
                  <a:lnTo>
                    <a:pt x="3" y="389"/>
                  </a:lnTo>
                  <a:lnTo>
                    <a:pt x="2" y="391"/>
                  </a:lnTo>
                  <a:lnTo>
                    <a:pt x="1" y="394"/>
                  </a:lnTo>
                  <a:lnTo>
                    <a:pt x="0" y="396"/>
                  </a:lnTo>
                  <a:lnTo>
                    <a:pt x="1" y="399"/>
                  </a:lnTo>
                  <a:lnTo>
                    <a:pt x="1" y="402"/>
                  </a:lnTo>
                  <a:lnTo>
                    <a:pt x="2" y="405"/>
                  </a:lnTo>
                  <a:lnTo>
                    <a:pt x="78" y="536"/>
                  </a:lnTo>
                  <a:lnTo>
                    <a:pt x="81" y="540"/>
                  </a:lnTo>
                  <a:lnTo>
                    <a:pt x="86" y="543"/>
                  </a:lnTo>
                  <a:lnTo>
                    <a:pt x="89" y="544"/>
                  </a:lnTo>
                  <a:lnTo>
                    <a:pt x="93" y="544"/>
                  </a:lnTo>
                  <a:lnTo>
                    <a:pt x="95" y="543"/>
                  </a:lnTo>
                  <a:lnTo>
                    <a:pt x="98" y="542"/>
                  </a:lnTo>
                  <a:lnTo>
                    <a:pt x="149" y="513"/>
                  </a:lnTo>
                  <a:lnTo>
                    <a:pt x="159" y="520"/>
                  </a:lnTo>
                  <a:lnTo>
                    <a:pt x="168" y="527"/>
                  </a:lnTo>
                  <a:lnTo>
                    <a:pt x="177" y="533"/>
                  </a:lnTo>
                  <a:lnTo>
                    <a:pt x="187" y="539"/>
                  </a:lnTo>
                  <a:lnTo>
                    <a:pt x="196" y="544"/>
                  </a:lnTo>
                  <a:lnTo>
                    <a:pt x="206" y="549"/>
                  </a:lnTo>
                  <a:lnTo>
                    <a:pt x="216" y="552"/>
                  </a:lnTo>
                  <a:lnTo>
                    <a:pt x="226" y="556"/>
                  </a:lnTo>
                  <a:lnTo>
                    <a:pt x="226" y="614"/>
                  </a:lnTo>
                  <a:lnTo>
                    <a:pt x="226" y="617"/>
                  </a:lnTo>
                  <a:lnTo>
                    <a:pt x="227" y="620"/>
                  </a:lnTo>
                  <a:lnTo>
                    <a:pt x="229" y="623"/>
                  </a:lnTo>
                  <a:lnTo>
                    <a:pt x="231" y="625"/>
                  </a:lnTo>
                  <a:lnTo>
                    <a:pt x="233" y="627"/>
                  </a:lnTo>
                  <a:lnTo>
                    <a:pt x="235" y="628"/>
                  </a:lnTo>
                  <a:lnTo>
                    <a:pt x="238" y="629"/>
                  </a:lnTo>
                  <a:lnTo>
                    <a:pt x="241" y="629"/>
                  </a:lnTo>
                  <a:lnTo>
                    <a:pt x="392" y="629"/>
                  </a:lnTo>
                  <a:lnTo>
                    <a:pt x="395" y="629"/>
                  </a:lnTo>
                  <a:lnTo>
                    <a:pt x="398" y="628"/>
                  </a:lnTo>
                  <a:lnTo>
                    <a:pt x="401" y="627"/>
                  </a:lnTo>
                  <a:lnTo>
                    <a:pt x="403" y="625"/>
                  </a:lnTo>
                  <a:lnTo>
                    <a:pt x="404" y="623"/>
                  </a:lnTo>
                  <a:lnTo>
                    <a:pt x="406" y="620"/>
                  </a:lnTo>
                  <a:lnTo>
                    <a:pt x="407" y="617"/>
                  </a:lnTo>
                  <a:lnTo>
                    <a:pt x="407" y="614"/>
                  </a:lnTo>
                  <a:lnTo>
                    <a:pt x="407" y="556"/>
                  </a:lnTo>
                  <a:lnTo>
                    <a:pt x="418" y="552"/>
                  </a:lnTo>
                  <a:lnTo>
                    <a:pt x="429" y="548"/>
                  </a:lnTo>
                  <a:lnTo>
                    <a:pt x="438" y="544"/>
                  </a:lnTo>
                  <a:lnTo>
                    <a:pt x="447" y="538"/>
                  </a:lnTo>
                  <a:lnTo>
                    <a:pt x="465" y="527"/>
                  </a:lnTo>
                  <a:lnTo>
                    <a:pt x="481" y="513"/>
                  </a:lnTo>
                  <a:lnTo>
                    <a:pt x="530" y="542"/>
                  </a:lnTo>
                  <a:lnTo>
                    <a:pt x="533" y="543"/>
                  </a:lnTo>
                  <a:lnTo>
                    <a:pt x="537" y="544"/>
                  </a:lnTo>
                  <a:lnTo>
                    <a:pt x="539" y="544"/>
                  </a:lnTo>
                  <a:lnTo>
                    <a:pt x="542" y="543"/>
                  </a:lnTo>
                  <a:lnTo>
                    <a:pt x="545" y="543"/>
                  </a:lnTo>
                  <a:lnTo>
                    <a:pt x="547" y="540"/>
                  </a:lnTo>
                  <a:lnTo>
                    <a:pt x="550" y="539"/>
                  </a:lnTo>
                  <a:lnTo>
                    <a:pt x="552" y="536"/>
                  </a:lnTo>
                  <a:lnTo>
                    <a:pt x="627" y="405"/>
                  </a:lnTo>
                  <a:lnTo>
                    <a:pt x="628" y="402"/>
                  </a:lnTo>
                  <a:lnTo>
                    <a:pt x="628" y="399"/>
                  </a:lnTo>
                  <a:lnTo>
                    <a:pt x="629" y="396"/>
                  </a:lnTo>
                  <a:lnTo>
                    <a:pt x="628" y="394"/>
                  </a:lnTo>
                  <a:lnTo>
                    <a:pt x="627" y="391"/>
                  </a:lnTo>
                  <a:lnTo>
                    <a:pt x="625" y="389"/>
                  </a:lnTo>
                  <a:lnTo>
                    <a:pt x="623" y="387"/>
                  </a:lnTo>
                  <a:lnTo>
                    <a:pt x="621" y="3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1" name="Freeform 4360">
              <a:extLst>
                <a:ext uri="{FF2B5EF4-FFF2-40B4-BE49-F238E27FC236}">
                  <a16:creationId xmlns:a16="http://schemas.microsoft.com/office/drawing/2014/main" id="{CDB8F87B-81A2-480F-ADA8-BFB5FD890ACD}"/>
                </a:ext>
              </a:extLst>
            </p:cNvPr>
            <p:cNvSpPr>
              <a:spLocks noEditPoints="1"/>
            </p:cNvSpPr>
            <p:nvPr/>
          </p:nvSpPr>
          <p:spPr bwMode="auto">
            <a:xfrm>
              <a:off x="7781925" y="1387475"/>
              <a:ext cx="115888" cy="117475"/>
            </a:xfrm>
            <a:custGeom>
              <a:avLst/>
              <a:gdLst>
                <a:gd name="T0" fmla="*/ 160 w 362"/>
                <a:gd name="T1" fmla="*/ 252 h 369"/>
                <a:gd name="T2" fmla="*/ 135 w 362"/>
                <a:gd name="T3" fmla="*/ 238 h 369"/>
                <a:gd name="T4" fmla="*/ 118 w 362"/>
                <a:gd name="T5" fmla="*/ 218 h 369"/>
                <a:gd name="T6" fmla="*/ 109 w 362"/>
                <a:gd name="T7" fmla="*/ 190 h 369"/>
                <a:gd name="T8" fmla="*/ 113 w 362"/>
                <a:gd name="T9" fmla="*/ 162 h 369"/>
                <a:gd name="T10" fmla="*/ 125 w 362"/>
                <a:gd name="T11" fmla="*/ 138 h 369"/>
                <a:gd name="T12" fmla="*/ 147 w 362"/>
                <a:gd name="T13" fmla="*/ 121 h 369"/>
                <a:gd name="T14" fmla="*/ 174 w 362"/>
                <a:gd name="T15" fmla="*/ 112 h 369"/>
                <a:gd name="T16" fmla="*/ 202 w 362"/>
                <a:gd name="T17" fmla="*/ 114 h 369"/>
                <a:gd name="T18" fmla="*/ 226 w 362"/>
                <a:gd name="T19" fmla="*/ 128 h 369"/>
                <a:gd name="T20" fmla="*/ 244 w 362"/>
                <a:gd name="T21" fmla="*/ 149 h 369"/>
                <a:gd name="T22" fmla="*/ 252 w 362"/>
                <a:gd name="T23" fmla="*/ 176 h 369"/>
                <a:gd name="T24" fmla="*/ 250 w 362"/>
                <a:gd name="T25" fmla="*/ 205 h 369"/>
                <a:gd name="T26" fmla="*/ 236 w 362"/>
                <a:gd name="T27" fmla="*/ 229 h 369"/>
                <a:gd name="T28" fmla="*/ 215 w 362"/>
                <a:gd name="T29" fmla="*/ 247 h 369"/>
                <a:gd name="T30" fmla="*/ 189 w 362"/>
                <a:gd name="T31" fmla="*/ 254 h 369"/>
                <a:gd name="T32" fmla="*/ 328 w 362"/>
                <a:gd name="T33" fmla="*/ 195 h 369"/>
                <a:gd name="T34" fmla="*/ 354 w 362"/>
                <a:gd name="T35" fmla="*/ 144 h 369"/>
                <a:gd name="T36" fmla="*/ 361 w 362"/>
                <a:gd name="T37" fmla="*/ 136 h 369"/>
                <a:gd name="T38" fmla="*/ 360 w 362"/>
                <a:gd name="T39" fmla="*/ 124 h 369"/>
                <a:gd name="T40" fmla="*/ 316 w 362"/>
                <a:gd name="T41" fmla="*/ 53 h 369"/>
                <a:gd name="T42" fmla="*/ 304 w 362"/>
                <a:gd name="T43" fmla="*/ 52 h 369"/>
                <a:gd name="T44" fmla="*/ 256 w 362"/>
                <a:gd name="T45" fmla="*/ 56 h 369"/>
                <a:gd name="T46" fmla="*/ 236 w 362"/>
                <a:gd name="T47" fmla="*/ 10 h 369"/>
                <a:gd name="T48" fmla="*/ 229 w 362"/>
                <a:gd name="T49" fmla="*/ 2 h 369"/>
                <a:gd name="T50" fmla="*/ 146 w 362"/>
                <a:gd name="T51" fmla="*/ 0 h 369"/>
                <a:gd name="T52" fmla="*/ 135 w 362"/>
                <a:gd name="T53" fmla="*/ 3 h 369"/>
                <a:gd name="T54" fmla="*/ 131 w 362"/>
                <a:gd name="T55" fmla="*/ 14 h 369"/>
                <a:gd name="T56" fmla="*/ 99 w 362"/>
                <a:gd name="T57" fmla="*/ 63 h 369"/>
                <a:gd name="T58" fmla="*/ 55 w 362"/>
                <a:gd name="T59" fmla="*/ 51 h 369"/>
                <a:gd name="T60" fmla="*/ 44 w 362"/>
                <a:gd name="T61" fmla="*/ 54 h 369"/>
                <a:gd name="T62" fmla="*/ 1 w 362"/>
                <a:gd name="T63" fmla="*/ 126 h 369"/>
                <a:gd name="T64" fmla="*/ 2 w 362"/>
                <a:gd name="T65" fmla="*/ 139 h 369"/>
                <a:gd name="T66" fmla="*/ 36 w 362"/>
                <a:gd name="T67" fmla="*/ 160 h 369"/>
                <a:gd name="T68" fmla="*/ 36 w 362"/>
                <a:gd name="T69" fmla="*/ 207 h 369"/>
                <a:gd name="T70" fmla="*/ 1 w 362"/>
                <a:gd name="T71" fmla="*/ 230 h 369"/>
                <a:gd name="T72" fmla="*/ 1 w 362"/>
                <a:gd name="T73" fmla="*/ 240 h 369"/>
                <a:gd name="T74" fmla="*/ 44 w 362"/>
                <a:gd name="T75" fmla="*/ 313 h 369"/>
                <a:gd name="T76" fmla="*/ 60 w 362"/>
                <a:gd name="T77" fmla="*/ 314 h 369"/>
                <a:gd name="T78" fmla="*/ 120 w 362"/>
                <a:gd name="T79" fmla="*/ 316 h 369"/>
                <a:gd name="T80" fmla="*/ 132 w 362"/>
                <a:gd name="T81" fmla="*/ 359 h 369"/>
                <a:gd name="T82" fmla="*/ 140 w 362"/>
                <a:gd name="T83" fmla="*/ 368 h 369"/>
                <a:gd name="T84" fmla="*/ 225 w 362"/>
                <a:gd name="T85" fmla="*/ 368 h 369"/>
                <a:gd name="T86" fmla="*/ 233 w 362"/>
                <a:gd name="T87" fmla="*/ 361 h 369"/>
                <a:gd name="T88" fmla="*/ 237 w 362"/>
                <a:gd name="T89" fmla="*/ 321 h 369"/>
                <a:gd name="T90" fmla="*/ 274 w 362"/>
                <a:gd name="T91" fmla="*/ 298 h 369"/>
                <a:gd name="T92" fmla="*/ 310 w 362"/>
                <a:gd name="T93" fmla="*/ 316 h 369"/>
                <a:gd name="T94" fmla="*/ 360 w 362"/>
                <a:gd name="T95" fmla="*/ 243 h 369"/>
                <a:gd name="T96" fmla="*/ 362 w 362"/>
                <a:gd name="T97" fmla="*/ 232 h 369"/>
                <a:gd name="T98" fmla="*/ 354 w 362"/>
                <a:gd name="T99" fmla="*/ 223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62" h="369">
                  <a:moveTo>
                    <a:pt x="181" y="255"/>
                  </a:moveTo>
                  <a:lnTo>
                    <a:pt x="174" y="254"/>
                  </a:lnTo>
                  <a:lnTo>
                    <a:pt x="166" y="253"/>
                  </a:lnTo>
                  <a:lnTo>
                    <a:pt x="160" y="252"/>
                  </a:lnTo>
                  <a:lnTo>
                    <a:pt x="153" y="249"/>
                  </a:lnTo>
                  <a:lnTo>
                    <a:pt x="147" y="247"/>
                  </a:lnTo>
                  <a:lnTo>
                    <a:pt x="141" y="243"/>
                  </a:lnTo>
                  <a:lnTo>
                    <a:pt x="135" y="238"/>
                  </a:lnTo>
                  <a:lnTo>
                    <a:pt x="131" y="234"/>
                  </a:lnTo>
                  <a:lnTo>
                    <a:pt x="125" y="229"/>
                  </a:lnTo>
                  <a:lnTo>
                    <a:pt x="122" y="223"/>
                  </a:lnTo>
                  <a:lnTo>
                    <a:pt x="118" y="218"/>
                  </a:lnTo>
                  <a:lnTo>
                    <a:pt x="115" y="212"/>
                  </a:lnTo>
                  <a:lnTo>
                    <a:pt x="113" y="205"/>
                  </a:lnTo>
                  <a:lnTo>
                    <a:pt x="110" y="198"/>
                  </a:lnTo>
                  <a:lnTo>
                    <a:pt x="109" y="190"/>
                  </a:lnTo>
                  <a:lnTo>
                    <a:pt x="109" y="183"/>
                  </a:lnTo>
                  <a:lnTo>
                    <a:pt x="109" y="176"/>
                  </a:lnTo>
                  <a:lnTo>
                    <a:pt x="110" y="169"/>
                  </a:lnTo>
                  <a:lnTo>
                    <a:pt x="113" y="162"/>
                  </a:lnTo>
                  <a:lnTo>
                    <a:pt x="115" y="156"/>
                  </a:lnTo>
                  <a:lnTo>
                    <a:pt x="118" y="149"/>
                  </a:lnTo>
                  <a:lnTo>
                    <a:pt x="122" y="143"/>
                  </a:lnTo>
                  <a:lnTo>
                    <a:pt x="125" y="138"/>
                  </a:lnTo>
                  <a:lnTo>
                    <a:pt x="131" y="132"/>
                  </a:lnTo>
                  <a:lnTo>
                    <a:pt x="135" y="128"/>
                  </a:lnTo>
                  <a:lnTo>
                    <a:pt x="141" y="124"/>
                  </a:lnTo>
                  <a:lnTo>
                    <a:pt x="147" y="121"/>
                  </a:lnTo>
                  <a:lnTo>
                    <a:pt x="153" y="117"/>
                  </a:lnTo>
                  <a:lnTo>
                    <a:pt x="160" y="114"/>
                  </a:lnTo>
                  <a:lnTo>
                    <a:pt x="166" y="113"/>
                  </a:lnTo>
                  <a:lnTo>
                    <a:pt x="174" y="112"/>
                  </a:lnTo>
                  <a:lnTo>
                    <a:pt x="181" y="111"/>
                  </a:lnTo>
                  <a:lnTo>
                    <a:pt x="189" y="112"/>
                  </a:lnTo>
                  <a:lnTo>
                    <a:pt x="195" y="113"/>
                  </a:lnTo>
                  <a:lnTo>
                    <a:pt x="202" y="114"/>
                  </a:lnTo>
                  <a:lnTo>
                    <a:pt x="209" y="117"/>
                  </a:lnTo>
                  <a:lnTo>
                    <a:pt x="215" y="121"/>
                  </a:lnTo>
                  <a:lnTo>
                    <a:pt x="221" y="124"/>
                  </a:lnTo>
                  <a:lnTo>
                    <a:pt x="226" y="128"/>
                  </a:lnTo>
                  <a:lnTo>
                    <a:pt x="231" y="132"/>
                  </a:lnTo>
                  <a:lnTo>
                    <a:pt x="236" y="138"/>
                  </a:lnTo>
                  <a:lnTo>
                    <a:pt x="240" y="143"/>
                  </a:lnTo>
                  <a:lnTo>
                    <a:pt x="244" y="149"/>
                  </a:lnTo>
                  <a:lnTo>
                    <a:pt x="247" y="156"/>
                  </a:lnTo>
                  <a:lnTo>
                    <a:pt x="250" y="162"/>
                  </a:lnTo>
                  <a:lnTo>
                    <a:pt x="251" y="169"/>
                  </a:lnTo>
                  <a:lnTo>
                    <a:pt x="252" y="176"/>
                  </a:lnTo>
                  <a:lnTo>
                    <a:pt x="253" y="183"/>
                  </a:lnTo>
                  <a:lnTo>
                    <a:pt x="252" y="190"/>
                  </a:lnTo>
                  <a:lnTo>
                    <a:pt x="251" y="198"/>
                  </a:lnTo>
                  <a:lnTo>
                    <a:pt x="250" y="205"/>
                  </a:lnTo>
                  <a:lnTo>
                    <a:pt x="247" y="212"/>
                  </a:lnTo>
                  <a:lnTo>
                    <a:pt x="244" y="218"/>
                  </a:lnTo>
                  <a:lnTo>
                    <a:pt x="240" y="223"/>
                  </a:lnTo>
                  <a:lnTo>
                    <a:pt x="236" y="229"/>
                  </a:lnTo>
                  <a:lnTo>
                    <a:pt x="231" y="234"/>
                  </a:lnTo>
                  <a:lnTo>
                    <a:pt x="226" y="238"/>
                  </a:lnTo>
                  <a:lnTo>
                    <a:pt x="221" y="243"/>
                  </a:lnTo>
                  <a:lnTo>
                    <a:pt x="215" y="247"/>
                  </a:lnTo>
                  <a:lnTo>
                    <a:pt x="209" y="249"/>
                  </a:lnTo>
                  <a:lnTo>
                    <a:pt x="202" y="252"/>
                  </a:lnTo>
                  <a:lnTo>
                    <a:pt x="195" y="253"/>
                  </a:lnTo>
                  <a:lnTo>
                    <a:pt x="189" y="254"/>
                  </a:lnTo>
                  <a:lnTo>
                    <a:pt x="181" y="255"/>
                  </a:lnTo>
                  <a:close/>
                  <a:moveTo>
                    <a:pt x="354" y="223"/>
                  </a:moveTo>
                  <a:lnTo>
                    <a:pt x="327" y="207"/>
                  </a:lnTo>
                  <a:lnTo>
                    <a:pt x="328" y="195"/>
                  </a:lnTo>
                  <a:lnTo>
                    <a:pt x="328" y="183"/>
                  </a:lnTo>
                  <a:lnTo>
                    <a:pt x="328" y="172"/>
                  </a:lnTo>
                  <a:lnTo>
                    <a:pt x="327" y="160"/>
                  </a:lnTo>
                  <a:lnTo>
                    <a:pt x="354" y="144"/>
                  </a:lnTo>
                  <a:lnTo>
                    <a:pt x="357" y="143"/>
                  </a:lnTo>
                  <a:lnTo>
                    <a:pt x="359" y="141"/>
                  </a:lnTo>
                  <a:lnTo>
                    <a:pt x="360" y="139"/>
                  </a:lnTo>
                  <a:lnTo>
                    <a:pt x="361" y="136"/>
                  </a:lnTo>
                  <a:lnTo>
                    <a:pt x="362" y="132"/>
                  </a:lnTo>
                  <a:lnTo>
                    <a:pt x="362" y="129"/>
                  </a:lnTo>
                  <a:lnTo>
                    <a:pt x="361" y="126"/>
                  </a:lnTo>
                  <a:lnTo>
                    <a:pt x="360" y="124"/>
                  </a:lnTo>
                  <a:lnTo>
                    <a:pt x="322" y="59"/>
                  </a:lnTo>
                  <a:lnTo>
                    <a:pt x="320" y="56"/>
                  </a:lnTo>
                  <a:lnTo>
                    <a:pt x="318" y="54"/>
                  </a:lnTo>
                  <a:lnTo>
                    <a:pt x="316" y="53"/>
                  </a:lnTo>
                  <a:lnTo>
                    <a:pt x="313" y="51"/>
                  </a:lnTo>
                  <a:lnTo>
                    <a:pt x="309" y="51"/>
                  </a:lnTo>
                  <a:lnTo>
                    <a:pt x="307" y="51"/>
                  </a:lnTo>
                  <a:lnTo>
                    <a:pt x="304" y="52"/>
                  </a:lnTo>
                  <a:lnTo>
                    <a:pt x="301" y="53"/>
                  </a:lnTo>
                  <a:lnTo>
                    <a:pt x="274" y="69"/>
                  </a:lnTo>
                  <a:lnTo>
                    <a:pt x="266" y="63"/>
                  </a:lnTo>
                  <a:lnTo>
                    <a:pt x="256" y="56"/>
                  </a:lnTo>
                  <a:lnTo>
                    <a:pt x="246" y="51"/>
                  </a:lnTo>
                  <a:lnTo>
                    <a:pt x="237" y="47"/>
                  </a:lnTo>
                  <a:lnTo>
                    <a:pt x="237" y="14"/>
                  </a:lnTo>
                  <a:lnTo>
                    <a:pt x="236" y="10"/>
                  </a:lnTo>
                  <a:lnTo>
                    <a:pt x="236" y="8"/>
                  </a:lnTo>
                  <a:lnTo>
                    <a:pt x="233" y="5"/>
                  </a:lnTo>
                  <a:lnTo>
                    <a:pt x="232" y="3"/>
                  </a:lnTo>
                  <a:lnTo>
                    <a:pt x="229" y="2"/>
                  </a:lnTo>
                  <a:lnTo>
                    <a:pt x="227" y="1"/>
                  </a:lnTo>
                  <a:lnTo>
                    <a:pt x="224" y="0"/>
                  </a:lnTo>
                  <a:lnTo>
                    <a:pt x="222" y="0"/>
                  </a:lnTo>
                  <a:lnTo>
                    <a:pt x="146" y="0"/>
                  </a:lnTo>
                  <a:lnTo>
                    <a:pt x="143" y="0"/>
                  </a:lnTo>
                  <a:lnTo>
                    <a:pt x="140" y="1"/>
                  </a:lnTo>
                  <a:lnTo>
                    <a:pt x="137" y="2"/>
                  </a:lnTo>
                  <a:lnTo>
                    <a:pt x="135" y="3"/>
                  </a:lnTo>
                  <a:lnTo>
                    <a:pt x="134" y="5"/>
                  </a:lnTo>
                  <a:lnTo>
                    <a:pt x="132" y="8"/>
                  </a:lnTo>
                  <a:lnTo>
                    <a:pt x="132" y="10"/>
                  </a:lnTo>
                  <a:lnTo>
                    <a:pt x="131" y="14"/>
                  </a:lnTo>
                  <a:lnTo>
                    <a:pt x="131" y="47"/>
                  </a:lnTo>
                  <a:lnTo>
                    <a:pt x="120" y="52"/>
                  </a:lnTo>
                  <a:lnTo>
                    <a:pt x="109" y="57"/>
                  </a:lnTo>
                  <a:lnTo>
                    <a:pt x="99" y="63"/>
                  </a:lnTo>
                  <a:lnTo>
                    <a:pt x="90" y="69"/>
                  </a:lnTo>
                  <a:lnTo>
                    <a:pt x="61" y="53"/>
                  </a:lnTo>
                  <a:lnTo>
                    <a:pt x="58" y="52"/>
                  </a:lnTo>
                  <a:lnTo>
                    <a:pt x="55" y="51"/>
                  </a:lnTo>
                  <a:lnTo>
                    <a:pt x="53" y="51"/>
                  </a:lnTo>
                  <a:lnTo>
                    <a:pt x="49" y="51"/>
                  </a:lnTo>
                  <a:lnTo>
                    <a:pt x="47" y="52"/>
                  </a:lnTo>
                  <a:lnTo>
                    <a:pt x="44" y="54"/>
                  </a:lnTo>
                  <a:lnTo>
                    <a:pt x="42" y="56"/>
                  </a:lnTo>
                  <a:lnTo>
                    <a:pt x="41" y="59"/>
                  </a:lnTo>
                  <a:lnTo>
                    <a:pt x="2" y="124"/>
                  </a:lnTo>
                  <a:lnTo>
                    <a:pt x="1" y="126"/>
                  </a:lnTo>
                  <a:lnTo>
                    <a:pt x="0" y="129"/>
                  </a:lnTo>
                  <a:lnTo>
                    <a:pt x="0" y="132"/>
                  </a:lnTo>
                  <a:lnTo>
                    <a:pt x="1" y="136"/>
                  </a:lnTo>
                  <a:lnTo>
                    <a:pt x="2" y="139"/>
                  </a:lnTo>
                  <a:lnTo>
                    <a:pt x="3" y="141"/>
                  </a:lnTo>
                  <a:lnTo>
                    <a:pt x="6" y="143"/>
                  </a:lnTo>
                  <a:lnTo>
                    <a:pt x="8" y="144"/>
                  </a:lnTo>
                  <a:lnTo>
                    <a:pt x="36" y="160"/>
                  </a:lnTo>
                  <a:lnTo>
                    <a:pt x="34" y="172"/>
                  </a:lnTo>
                  <a:lnTo>
                    <a:pt x="34" y="183"/>
                  </a:lnTo>
                  <a:lnTo>
                    <a:pt x="34" y="195"/>
                  </a:lnTo>
                  <a:lnTo>
                    <a:pt x="36" y="207"/>
                  </a:lnTo>
                  <a:lnTo>
                    <a:pt x="8" y="223"/>
                  </a:lnTo>
                  <a:lnTo>
                    <a:pt x="6" y="224"/>
                  </a:lnTo>
                  <a:lnTo>
                    <a:pt x="3" y="227"/>
                  </a:lnTo>
                  <a:lnTo>
                    <a:pt x="1" y="230"/>
                  </a:lnTo>
                  <a:lnTo>
                    <a:pt x="0" y="233"/>
                  </a:lnTo>
                  <a:lnTo>
                    <a:pt x="0" y="235"/>
                  </a:lnTo>
                  <a:lnTo>
                    <a:pt x="0" y="237"/>
                  </a:lnTo>
                  <a:lnTo>
                    <a:pt x="1" y="240"/>
                  </a:lnTo>
                  <a:lnTo>
                    <a:pt x="2" y="243"/>
                  </a:lnTo>
                  <a:lnTo>
                    <a:pt x="40" y="309"/>
                  </a:lnTo>
                  <a:lnTo>
                    <a:pt x="42" y="311"/>
                  </a:lnTo>
                  <a:lnTo>
                    <a:pt x="44" y="313"/>
                  </a:lnTo>
                  <a:lnTo>
                    <a:pt x="46" y="314"/>
                  </a:lnTo>
                  <a:lnTo>
                    <a:pt x="48" y="315"/>
                  </a:lnTo>
                  <a:lnTo>
                    <a:pt x="55" y="316"/>
                  </a:lnTo>
                  <a:lnTo>
                    <a:pt x="60" y="314"/>
                  </a:lnTo>
                  <a:lnTo>
                    <a:pt x="90" y="297"/>
                  </a:lnTo>
                  <a:lnTo>
                    <a:pt x="99" y="304"/>
                  </a:lnTo>
                  <a:lnTo>
                    <a:pt x="109" y="310"/>
                  </a:lnTo>
                  <a:lnTo>
                    <a:pt x="120" y="316"/>
                  </a:lnTo>
                  <a:lnTo>
                    <a:pt x="131" y="321"/>
                  </a:lnTo>
                  <a:lnTo>
                    <a:pt x="131" y="354"/>
                  </a:lnTo>
                  <a:lnTo>
                    <a:pt x="132" y="356"/>
                  </a:lnTo>
                  <a:lnTo>
                    <a:pt x="132" y="359"/>
                  </a:lnTo>
                  <a:lnTo>
                    <a:pt x="134" y="361"/>
                  </a:lnTo>
                  <a:lnTo>
                    <a:pt x="135" y="363"/>
                  </a:lnTo>
                  <a:lnTo>
                    <a:pt x="137" y="366"/>
                  </a:lnTo>
                  <a:lnTo>
                    <a:pt x="140" y="368"/>
                  </a:lnTo>
                  <a:lnTo>
                    <a:pt x="143" y="368"/>
                  </a:lnTo>
                  <a:lnTo>
                    <a:pt x="146" y="369"/>
                  </a:lnTo>
                  <a:lnTo>
                    <a:pt x="222" y="369"/>
                  </a:lnTo>
                  <a:lnTo>
                    <a:pt x="225" y="368"/>
                  </a:lnTo>
                  <a:lnTo>
                    <a:pt x="227" y="368"/>
                  </a:lnTo>
                  <a:lnTo>
                    <a:pt x="229" y="366"/>
                  </a:lnTo>
                  <a:lnTo>
                    <a:pt x="232" y="363"/>
                  </a:lnTo>
                  <a:lnTo>
                    <a:pt x="233" y="361"/>
                  </a:lnTo>
                  <a:lnTo>
                    <a:pt x="236" y="359"/>
                  </a:lnTo>
                  <a:lnTo>
                    <a:pt x="236" y="356"/>
                  </a:lnTo>
                  <a:lnTo>
                    <a:pt x="237" y="354"/>
                  </a:lnTo>
                  <a:lnTo>
                    <a:pt x="237" y="321"/>
                  </a:lnTo>
                  <a:lnTo>
                    <a:pt x="246" y="316"/>
                  </a:lnTo>
                  <a:lnTo>
                    <a:pt x="256" y="311"/>
                  </a:lnTo>
                  <a:lnTo>
                    <a:pt x="266" y="305"/>
                  </a:lnTo>
                  <a:lnTo>
                    <a:pt x="274" y="298"/>
                  </a:lnTo>
                  <a:lnTo>
                    <a:pt x="302" y="313"/>
                  </a:lnTo>
                  <a:lnTo>
                    <a:pt x="305" y="315"/>
                  </a:lnTo>
                  <a:lnTo>
                    <a:pt x="307" y="315"/>
                  </a:lnTo>
                  <a:lnTo>
                    <a:pt x="310" y="316"/>
                  </a:lnTo>
                  <a:lnTo>
                    <a:pt x="314" y="316"/>
                  </a:lnTo>
                  <a:lnTo>
                    <a:pt x="319" y="313"/>
                  </a:lnTo>
                  <a:lnTo>
                    <a:pt x="322" y="309"/>
                  </a:lnTo>
                  <a:lnTo>
                    <a:pt x="360" y="243"/>
                  </a:lnTo>
                  <a:lnTo>
                    <a:pt x="362" y="240"/>
                  </a:lnTo>
                  <a:lnTo>
                    <a:pt x="362" y="237"/>
                  </a:lnTo>
                  <a:lnTo>
                    <a:pt x="362" y="234"/>
                  </a:lnTo>
                  <a:lnTo>
                    <a:pt x="362" y="232"/>
                  </a:lnTo>
                  <a:lnTo>
                    <a:pt x="361" y="229"/>
                  </a:lnTo>
                  <a:lnTo>
                    <a:pt x="359" y="227"/>
                  </a:lnTo>
                  <a:lnTo>
                    <a:pt x="357" y="224"/>
                  </a:lnTo>
                  <a:lnTo>
                    <a:pt x="354" y="2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12" name="TextBox 11"/>
          <p:cNvSpPr txBox="1"/>
          <p:nvPr/>
        </p:nvSpPr>
        <p:spPr>
          <a:xfrm>
            <a:off x="6606074" y="1362269"/>
            <a:ext cx="4935894" cy="369332"/>
          </a:xfrm>
          <a:prstGeom prst="rect">
            <a:avLst/>
          </a:prstGeom>
          <a:noFill/>
        </p:spPr>
        <p:txBody>
          <a:bodyPr wrap="square" rtlCol="0">
            <a:spAutoFit/>
          </a:bodyPr>
          <a:lstStyle/>
          <a:p>
            <a:pPr algn="ctr"/>
            <a:r>
              <a:rPr lang="en-US" dirty="0"/>
              <a:t>	</a:t>
            </a:r>
          </a:p>
        </p:txBody>
      </p:sp>
      <p:graphicFrame>
        <p:nvGraphicFramePr>
          <p:cNvPr id="17" name="Diagram 16"/>
          <p:cNvGraphicFramePr/>
          <p:nvPr>
            <p:extLst>
              <p:ext uri="{D42A27DB-BD31-4B8C-83A1-F6EECF244321}">
                <p14:modId xmlns:p14="http://schemas.microsoft.com/office/powerpoint/2010/main" val="678029236"/>
              </p:ext>
            </p:extLst>
          </p:nvPr>
        </p:nvGraphicFramePr>
        <p:xfrm>
          <a:off x="501779" y="846350"/>
          <a:ext cx="5301862" cy="52639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8" name="Chart 47"/>
          <p:cNvGraphicFramePr/>
          <p:nvPr>
            <p:extLst>
              <p:ext uri="{D42A27DB-BD31-4B8C-83A1-F6EECF244321}">
                <p14:modId xmlns:p14="http://schemas.microsoft.com/office/powerpoint/2010/main" val="1298307431"/>
              </p:ext>
            </p:extLst>
          </p:nvPr>
        </p:nvGraphicFramePr>
        <p:xfrm>
          <a:off x="6496752" y="896702"/>
          <a:ext cx="5357326" cy="5227636"/>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904809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hidden="1">
            <a:extLst>
              <a:ext uri="{FF2B5EF4-FFF2-40B4-BE49-F238E27FC236}">
                <a16:creationId xmlns:a16="http://schemas.microsoft.com/office/drawing/2014/main" id="{B5981CF1-BC08-49F8-B0F9-AAF98EC67450}"/>
              </a:ext>
            </a:extLst>
          </p:cNvPr>
          <p:cNvSpPr>
            <a:spLocks noGrp="1"/>
          </p:cNvSpPr>
          <p:nvPr>
            <p:ph type="title" idx="4294967295"/>
          </p:nvPr>
        </p:nvSpPr>
        <p:spPr>
          <a:xfrm>
            <a:off x="0" y="365125"/>
            <a:ext cx="10515600" cy="1325563"/>
          </a:xfrm>
        </p:spPr>
        <p:txBody>
          <a:bodyPr/>
          <a:lstStyle/>
          <a:p>
            <a:r>
              <a:rPr lang="en-US" dirty="0"/>
              <a:t>Project analysis slide 2</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8225640" y="522898"/>
            <a:ext cx="3966360" cy="0"/>
          </a:xfrm>
          <a:prstGeom prst="line">
            <a:avLst/>
          </a:prstGeom>
          <a:ln>
            <a:solidFill>
              <a:schemeClr val="accent2"/>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228600" y="190500"/>
            <a:ext cx="11734800" cy="720197"/>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dirty="0"/>
              <a:t>Social Media Data &amp; Success Story</a:t>
            </a:r>
            <a:br>
              <a:rPr lang="en-US" sz="2800" dirty="0">
                <a:solidFill>
                  <a:schemeClr val="tx1">
                    <a:lumMod val="75000"/>
                    <a:lumOff val="25000"/>
                  </a:schemeClr>
                </a:solidFill>
              </a:rPr>
            </a:br>
            <a:endParaRPr lang="en-US" sz="2800" dirty="0">
              <a:solidFill>
                <a:schemeClr val="tx1">
                  <a:lumMod val="75000"/>
                  <a:lumOff val="25000"/>
                </a:schemeClr>
              </a:solidFill>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flipV="1">
            <a:off x="93306" y="513951"/>
            <a:ext cx="3787646" cy="8947"/>
          </a:xfrm>
          <a:prstGeom prst="line">
            <a:avLst/>
          </a:prstGeom>
          <a:ln>
            <a:solidFill>
              <a:schemeClr val="accent2"/>
            </a:solidFill>
            <a:tailEnd type="oval"/>
          </a:ln>
        </p:spPr>
        <p:style>
          <a:lnRef idx="1">
            <a:schemeClr val="accent1"/>
          </a:lnRef>
          <a:fillRef idx="0">
            <a:schemeClr val="accent1"/>
          </a:fillRef>
          <a:effectRef idx="0">
            <a:schemeClr val="accent1"/>
          </a:effectRef>
          <a:fontRef idx="minor">
            <a:schemeClr val="tx1"/>
          </a:fontRef>
        </p:style>
      </p:cxnSp>
      <p:grpSp>
        <p:nvGrpSpPr>
          <p:cNvPr id="31" name="Group 30" descr="Icons of bar chart and line graph.">
            <a:extLst>
              <a:ext uri="{FF2B5EF4-FFF2-40B4-BE49-F238E27FC236}">
                <a16:creationId xmlns:a16="http://schemas.microsoft.com/office/drawing/2014/main" id="{044C3643-8A0E-47C1-BEB8-C73203B5E58D}"/>
              </a:ext>
            </a:extLst>
          </p:cNvPr>
          <p:cNvGrpSpPr/>
          <p:nvPr/>
        </p:nvGrpSpPr>
        <p:grpSpPr>
          <a:xfrm>
            <a:off x="4715661" y="1810536"/>
            <a:ext cx="347679" cy="347679"/>
            <a:chOff x="4319588" y="2492375"/>
            <a:chExt cx="287338" cy="287338"/>
          </a:xfrm>
          <a:solidFill>
            <a:schemeClr val="bg1"/>
          </a:solidFill>
        </p:grpSpPr>
        <p:sp>
          <p:nvSpPr>
            <p:cNvPr id="32" name="Freeform 372">
              <a:extLst>
                <a:ext uri="{FF2B5EF4-FFF2-40B4-BE49-F238E27FC236}">
                  <a16:creationId xmlns:a16="http://schemas.microsoft.com/office/drawing/2014/main" id="{56E8F5A5-5318-470B-8F42-337C264086AA}"/>
                </a:ext>
              </a:extLst>
            </p:cNvPr>
            <p:cNvSpPr>
              <a:spLocks/>
            </p:cNvSpPr>
            <p:nvPr/>
          </p:nvSpPr>
          <p:spPr bwMode="auto">
            <a:xfrm>
              <a:off x="4319588" y="2587625"/>
              <a:ext cx="287338" cy="192088"/>
            </a:xfrm>
            <a:custGeom>
              <a:avLst/>
              <a:gdLst>
                <a:gd name="T0" fmla="*/ 843 w 904"/>
                <a:gd name="T1" fmla="*/ 572 h 602"/>
                <a:gd name="T2" fmla="*/ 843 w 904"/>
                <a:gd name="T3" fmla="*/ 12 h 602"/>
                <a:gd name="T4" fmla="*/ 841 w 904"/>
                <a:gd name="T5" fmla="*/ 7 h 602"/>
                <a:gd name="T6" fmla="*/ 836 w 904"/>
                <a:gd name="T7" fmla="*/ 3 h 602"/>
                <a:gd name="T8" fmla="*/ 831 w 904"/>
                <a:gd name="T9" fmla="*/ 1 h 602"/>
                <a:gd name="T10" fmla="*/ 708 w 904"/>
                <a:gd name="T11" fmla="*/ 0 h 602"/>
                <a:gd name="T12" fmla="*/ 702 w 904"/>
                <a:gd name="T13" fmla="*/ 2 h 602"/>
                <a:gd name="T14" fmla="*/ 697 w 904"/>
                <a:gd name="T15" fmla="*/ 5 h 602"/>
                <a:gd name="T16" fmla="*/ 694 w 904"/>
                <a:gd name="T17" fmla="*/ 9 h 602"/>
                <a:gd name="T18" fmla="*/ 693 w 904"/>
                <a:gd name="T19" fmla="*/ 16 h 602"/>
                <a:gd name="T20" fmla="*/ 632 w 904"/>
                <a:gd name="T21" fmla="*/ 572 h 602"/>
                <a:gd name="T22" fmla="*/ 632 w 904"/>
                <a:gd name="T23" fmla="*/ 283 h 602"/>
                <a:gd name="T24" fmla="*/ 630 w 904"/>
                <a:gd name="T25" fmla="*/ 277 h 602"/>
                <a:gd name="T26" fmla="*/ 626 w 904"/>
                <a:gd name="T27" fmla="*/ 274 h 602"/>
                <a:gd name="T28" fmla="*/ 621 w 904"/>
                <a:gd name="T29" fmla="*/ 271 h 602"/>
                <a:gd name="T30" fmla="*/ 497 w 904"/>
                <a:gd name="T31" fmla="*/ 271 h 602"/>
                <a:gd name="T32" fmla="*/ 491 w 904"/>
                <a:gd name="T33" fmla="*/ 272 h 602"/>
                <a:gd name="T34" fmla="*/ 487 w 904"/>
                <a:gd name="T35" fmla="*/ 275 h 602"/>
                <a:gd name="T36" fmla="*/ 483 w 904"/>
                <a:gd name="T37" fmla="*/ 281 h 602"/>
                <a:gd name="T38" fmla="*/ 482 w 904"/>
                <a:gd name="T39" fmla="*/ 286 h 602"/>
                <a:gd name="T40" fmla="*/ 421 w 904"/>
                <a:gd name="T41" fmla="*/ 572 h 602"/>
                <a:gd name="T42" fmla="*/ 421 w 904"/>
                <a:gd name="T43" fmla="*/ 193 h 602"/>
                <a:gd name="T44" fmla="*/ 419 w 904"/>
                <a:gd name="T45" fmla="*/ 187 h 602"/>
                <a:gd name="T46" fmla="*/ 415 w 904"/>
                <a:gd name="T47" fmla="*/ 183 h 602"/>
                <a:gd name="T48" fmla="*/ 409 w 904"/>
                <a:gd name="T49" fmla="*/ 181 h 602"/>
                <a:gd name="T50" fmla="*/ 286 w 904"/>
                <a:gd name="T51" fmla="*/ 181 h 602"/>
                <a:gd name="T52" fmla="*/ 281 w 904"/>
                <a:gd name="T53" fmla="*/ 182 h 602"/>
                <a:gd name="T54" fmla="*/ 275 w 904"/>
                <a:gd name="T55" fmla="*/ 185 h 602"/>
                <a:gd name="T56" fmla="*/ 272 w 904"/>
                <a:gd name="T57" fmla="*/ 190 h 602"/>
                <a:gd name="T58" fmla="*/ 271 w 904"/>
                <a:gd name="T59" fmla="*/ 196 h 602"/>
                <a:gd name="T60" fmla="*/ 211 w 904"/>
                <a:gd name="T61" fmla="*/ 572 h 602"/>
                <a:gd name="T62" fmla="*/ 211 w 904"/>
                <a:gd name="T63" fmla="*/ 404 h 602"/>
                <a:gd name="T64" fmla="*/ 209 w 904"/>
                <a:gd name="T65" fmla="*/ 399 h 602"/>
                <a:gd name="T66" fmla="*/ 205 w 904"/>
                <a:gd name="T67" fmla="*/ 394 h 602"/>
                <a:gd name="T68" fmla="*/ 199 w 904"/>
                <a:gd name="T69" fmla="*/ 392 h 602"/>
                <a:gd name="T70" fmla="*/ 76 w 904"/>
                <a:gd name="T71" fmla="*/ 391 h 602"/>
                <a:gd name="T72" fmla="*/ 69 w 904"/>
                <a:gd name="T73" fmla="*/ 392 h 602"/>
                <a:gd name="T74" fmla="*/ 65 w 904"/>
                <a:gd name="T75" fmla="*/ 396 h 602"/>
                <a:gd name="T76" fmla="*/ 62 w 904"/>
                <a:gd name="T77" fmla="*/ 401 h 602"/>
                <a:gd name="T78" fmla="*/ 61 w 904"/>
                <a:gd name="T79" fmla="*/ 406 h 602"/>
                <a:gd name="T80" fmla="*/ 15 w 904"/>
                <a:gd name="T81" fmla="*/ 572 h 602"/>
                <a:gd name="T82" fmla="*/ 9 w 904"/>
                <a:gd name="T83" fmla="*/ 573 h 602"/>
                <a:gd name="T84" fmla="*/ 5 w 904"/>
                <a:gd name="T85" fmla="*/ 577 h 602"/>
                <a:gd name="T86" fmla="*/ 2 w 904"/>
                <a:gd name="T87" fmla="*/ 581 h 602"/>
                <a:gd name="T88" fmla="*/ 0 w 904"/>
                <a:gd name="T89" fmla="*/ 587 h 602"/>
                <a:gd name="T90" fmla="*/ 2 w 904"/>
                <a:gd name="T91" fmla="*/ 593 h 602"/>
                <a:gd name="T92" fmla="*/ 5 w 904"/>
                <a:gd name="T93" fmla="*/ 598 h 602"/>
                <a:gd name="T94" fmla="*/ 9 w 904"/>
                <a:gd name="T95" fmla="*/ 601 h 602"/>
                <a:gd name="T96" fmla="*/ 15 w 904"/>
                <a:gd name="T97" fmla="*/ 602 h 602"/>
                <a:gd name="T98" fmla="*/ 196 w 904"/>
                <a:gd name="T99" fmla="*/ 602 h 602"/>
                <a:gd name="T100" fmla="*/ 406 w 904"/>
                <a:gd name="T101" fmla="*/ 602 h 602"/>
                <a:gd name="T102" fmla="*/ 617 w 904"/>
                <a:gd name="T103" fmla="*/ 602 h 602"/>
                <a:gd name="T104" fmla="*/ 828 w 904"/>
                <a:gd name="T105" fmla="*/ 602 h 602"/>
                <a:gd name="T106" fmla="*/ 891 w 904"/>
                <a:gd name="T107" fmla="*/ 602 h 602"/>
                <a:gd name="T108" fmla="*/ 896 w 904"/>
                <a:gd name="T109" fmla="*/ 600 h 602"/>
                <a:gd name="T110" fmla="*/ 901 w 904"/>
                <a:gd name="T111" fmla="*/ 596 h 602"/>
                <a:gd name="T112" fmla="*/ 903 w 904"/>
                <a:gd name="T113" fmla="*/ 591 h 602"/>
                <a:gd name="T114" fmla="*/ 903 w 904"/>
                <a:gd name="T115" fmla="*/ 584 h 602"/>
                <a:gd name="T116" fmla="*/ 901 w 904"/>
                <a:gd name="T117" fmla="*/ 579 h 602"/>
                <a:gd name="T118" fmla="*/ 896 w 904"/>
                <a:gd name="T119" fmla="*/ 575 h 602"/>
                <a:gd name="T120" fmla="*/ 891 w 904"/>
                <a:gd name="T121" fmla="*/ 572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04" h="602">
                  <a:moveTo>
                    <a:pt x="889" y="572"/>
                  </a:moveTo>
                  <a:lnTo>
                    <a:pt x="843" y="572"/>
                  </a:lnTo>
                  <a:lnTo>
                    <a:pt x="843" y="16"/>
                  </a:lnTo>
                  <a:lnTo>
                    <a:pt x="843" y="12"/>
                  </a:lnTo>
                  <a:lnTo>
                    <a:pt x="842" y="9"/>
                  </a:lnTo>
                  <a:lnTo>
                    <a:pt x="841" y="7"/>
                  </a:lnTo>
                  <a:lnTo>
                    <a:pt x="838" y="5"/>
                  </a:lnTo>
                  <a:lnTo>
                    <a:pt x="836" y="3"/>
                  </a:lnTo>
                  <a:lnTo>
                    <a:pt x="834" y="2"/>
                  </a:lnTo>
                  <a:lnTo>
                    <a:pt x="831" y="1"/>
                  </a:lnTo>
                  <a:lnTo>
                    <a:pt x="828" y="1"/>
                  </a:lnTo>
                  <a:lnTo>
                    <a:pt x="708" y="0"/>
                  </a:lnTo>
                  <a:lnTo>
                    <a:pt x="704" y="1"/>
                  </a:lnTo>
                  <a:lnTo>
                    <a:pt x="702" y="2"/>
                  </a:lnTo>
                  <a:lnTo>
                    <a:pt x="699" y="3"/>
                  </a:lnTo>
                  <a:lnTo>
                    <a:pt x="697" y="5"/>
                  </a:lnTo>
                  <a:lnTo>
                    <a:pt x="695" y="7"/>
                  </a:lnTo>
                  <a:lnTo>
                    <a:pt x="694" y="9"/>
                  </a:lnTo>
                  <a:lnTo>
                    <a:pt x="693" y="12"/>
                  </a:lnTo>
                  <a:lnTo>
                    <a:pt x="693" y="16"/>
                  </a:lnTo>
                  <a:lnTo>
                    <a:pt x="693" y="572"/>
                  </a:lnTo>
                  <a:lnTo>
                    <a:pt x="632" y="572"/>
                  </a:lnTo>
                  <a:lnTo>
                    <a:pt x="632" y="286"/>
                  </a:lnTo>
                  <a:lnTo>
                    <a:pt x="632" y="283"/>
                  </a:lnTo>
                  <a:lnTo>
                    <a:pt x="631" y="281"/>
                  </a:lnTo>
                  <a:lnTo>
                    <a:pt x="630" y="277"/>
                  </a:lnTo>
                  <a:lnTo>
                    <a:pt x="628" y="275"/>
                  </a:lnTo>
                  <a:lnTo>
                    <a:pt x="626" y="274"/>
                  </a:lnTo>
                  <a:lnTo>
                    <a:pt x="623" y="272"/>
                  </a:lnTo>
                  <a:lnTo>
                    <a:pt x="621" y="271"/>
                  </a:lnTo>
                  <a:lnTo>
                    <a:pt x="617" y="271"/>
                  </a:lnTo>
                  <a:lnTo>
                    <a:pt x="497" y="271"/>
                  </a:lnTo>
                  <a:lnTo>
                    <a:pt x="494" y="271"/>
                  </a:lnTo>
                  <a:lnTo>
                    <a:pt x="491" y="272"/>
                  </a:lnTo>
                  <a:lnTo>
                    <a:pt x="489" y="274"/>
                  </a:lnTo>
                  <a:lnTo>
                    <a:pt x="487" y="275"/>
                  </a:lnTo>
                  <a:lnTo>
                    <a:pt x="484" y="277"/>
                  </a:lnTo>
                  <a:lnTo>
                    <a:pt x="483" y="281"/>
                  </a:lnTo>
                  <a:lnTo>
                    <a:pt x="482" y="283"/>
                  </a:lnTo>
                  <a:lnTo>
                    <a:pt x="482" y="286"/>
                  </a:lnTo>
                  <a:lnTo>
                    <a:pt x="482" y="572"/>
                  </a:lnTo>
                  <a:lnTo>
                    <a:pt x="421" y="572"/>
                  </a:lnTo>
                  <a:lnTo>
                    <a:pt x="421" y="196"/>
                  </a:lnTo>
                  <a:lnTo>
                    <a:pt x="421" y="193"/>
                  </a:lnTo>
                  <a:lnTo>
                    <a:pt x="420" y="190"/>
                  </a:lnTo>
                  <a:lnTo>
                    <a:pt x="419" y="187"/>
                  </a:lnTo>
                  <a:lnTo>
                    <a:pt x="417" y="185"/>
                  </a:lnTo>
                  <a:lnTo>
                    <a:pt x="415" y="183"/>
                  </a:lnTo>
                  <a:lnTo>
                    <a:pt x="413" y="182"/>
                  </a:lnTo>
                  <a:lnTo>
                    <a:pt x="409" y="181"/>
                  </a:lnTo>
                  <a:lnTo>
                    <a:pt x="406" y="181"/>
                  </a:lnTo>
                  <a:lnTo>
                    <a:pt x="286" y="181"/>
                  </a:lnTo>
                  <a:lnTo>
                    <a:pt x="283" y="181"/>
                  </a:lnTo>
                  <a:lnTo>
                    <a:pt x="281" y="182"/>
                  </a:lnTo>
                  <a:lnTo>
                    <a:pt x="277" y="183"/>
                  </a:lnTo>
                  <a:lnTo>
                    <a:pt x="275" y="185"/>
                  </a:lnTo>
                  <a:lnTo>
                    <a:pt x="273" y="187"/>
                  </a:lnTo>
                  <a:lnTo>
                    <a:pt x="272" y="190"/>
                  </a:lnTo>
                  <a:lnTo>
                    <a:pt x="271" y="193"/>
                  </a:lnTo>
                  <a:lnTo>
                    <a:pt x="271" y="196"/>
                  </a:lnTo>
                  <a:lnTo>
                    <a:pt x="271" y="572"/>
                  </a:lnTo>
                  <a:lnTo>
                    <a:pt x="211" y="572"/>
                  </a:lnTo>
                  <a:lnTo>
                    <a:pt x="211" y="406"/>
                  </a:lnTo>
                  <a:lnTo>
                    <a:pt x="211" y="404"/>
                  </a:lnTo>
                  <a:lnTo>
                    <a:pt x="210" y="401"/>
                  </a:lnTo>
                  <a:lnTo>
                    <a:pt x="209" y="399"/>
                  </a:lnTo>
                  <a:lnTo>
                    <a:pt x="207" y="396"/>
                  </a:lnTo>
                  <a:lnTo>
                    <a:pt x="205" y="394"/>
                  </a:lnTo>
                  <a:lnTo>
                    <a:pt x="201" y="393"/>
                  </a:lnTo>
                  <a:lnTo>
                    <a:pt x="199" y="392"/>
                  </a:lnTo>
                  <a:lnTo>
                    <a:pt x="196" y="391"/>
                  </a:lnTo>
                  <a:lnTo>
                    <a:pt x="76" y="391"/>
                  </a:lnTo>
                  <a:lnTo>
                    <a:pt x="73" y="392"/>
                  </a:lnTo>
                  <a:lnTo>
                    <a:pt x="69" y="392"/>
                  </a:lnTo>
                  <a:lnTo>
                    <a:pt x="67" y="394"/>
                  </a:lnTo>
                  <a:lnTo>
                    <a:pt x="65" y="396"/>
                  </a:lnTo>
                  <a:lnTo>
                    <a:pt x="63" y="399"/>
                  </a:lnTo>
                  <a:lnTo>
                    <a:pt x="62" y="401"/>
                  </a:lnTo>
                  <a:lnTo>
                    <a:pt x="61" y="404"/>
                  </a:lnTo>
                  <a:lnTo>
                    <a:pt x="61" y="406"/>
                  </a:lnTo>
                  <a:lnTo>
                    <a:pt x="61" y="572"/>
                  </a:lnTo>
                  <a:lnTo>
                    <a:pt x="15" y="572"/>
                  </a:lnTo>
                  <a:lnTo>
                    <a:pt x="13" y="572"/>
                  </a:lnTo>
                  <a:lnTo>
                    <a:pt x="9" y="573"/>
                  </a:lnTo>
                  <a:lnTo>
                    <a:pt x="7" y="575"/>
                  </a:lnTo>
                  <a:lnTo>
                    <a:pt x="5" y="577"/>
                  </a:lnTo>
                  <a:lnTo>
                    <a:pt x="3" y="579"/>
                  </a:lnTo>
                  <a:lnTo>
                    <a:pt x="2" y="581"/>
                  </a:lnTo>
                  <a:lnTo>
                    <a:pt x="1" y="584"/>
                  </a:lnTo>
                  <a:lnTo>
                    <a:pt x="0" y="587"/>
                  </a:lnTo>
                  <a:lnTo>
                    <a:pt x="1" y="591"/>
                  </a:lnTo>
                  <a:lnTo>
                    <a:pt x="2" y="593"/>
                  </a:lnTo>
                  <a:lnTo>
                    <a:pt x="3" y="596"/>
                  </a:lnTo>
                  <a:lnTo>
                    <a:pt x="5" y="598"/>
                  </a:lnTo>
                  <a:lnTo>
                    <a:pt x="7" y="600"/>
                  </a:lnTo>
                  <a:lnTo>
                    <a:pt x="9" y="601"/>
                  </a:lnTo>
                  <a:lnTo>
                    <a:pt x="13" y="602"/>
                  </a:lnTo>
                  <a:lnTo>
                    <a:pt x="15" y="602"/>
                  </a:lnTo>
                  <a:lnTo>
                    <a:pt x="76" y="602"/>
                  </a:lnTo>
                  <a:lnTo>
                    <a:pt x="196" y="602"/>
                  </a:lnTo>
                  <a:lnTo>
                    <a:pt x="286" y="602"/>
                  </a:lnTo>
                  <a:lnTo>
                    <a:pt x="406" y="602"/>
                  </a:lnTo>
                  <a:lnTo>
                    <a:pt x="497" y="602"/>
                  </a:lnTo>
                  <a:lnTo>
                    <a:pt x="617" y="602"/>
                  </a:lnTo>
                  <a:lnTo>
                    <a:pt x="708" y="602"/>
                  </a:lnTo>
                  <a:lnTo>
                    <a:pt x="828" y="602"/>
                  </a:lnTo>
                  <a:lnTo>
                    <a:pt x="889" y="602"/>
                  </a:lnTo>
                  <a:lnTo>
                    <a:pt x="891" y="602"/>
                  </a:lnTo>
                  <a:lnTo>
                    <a:pt x="894" y="601"/>
                  </a:lnTo>
                  <a:lnTo>
                    <a:pt x="896" y="600"/>
                  </a:lnTo>
                  <a:lnTo>
                    <a:pt x="898" y="598"/>
                  </a:lnTo>
                  <a:lnTo>
                    <a:pt x="901" y="596"/>
                  </a:lnTo>
                  <a:lnTo>
                    <a:pt x="902" y="593"/>
                  </a:lnTo>
                  <a:lnTo>
                    <a:pt x="903" y="591"/>
                  </a:lnTo>
                  <a:lnTo>
                    <a:pt x="904" y="587"/>
                  </a:lnTo>
                  <a:lnTo>
                    <a:pt x="903" y="584"/>
                  </a:lnTo>
                  <a:lnTo>
                    <a:pt x="902" y="581"/>
                  </a:lnTo>
                  <a:lnTo>
                    <a:pt x="901" y="579"/>
                  </a:lnTo>
                  <a:lnTo>
                    <a:pt x="898" y="577"/>
                  </a:lnTo>
                  <a:lnTo>
                    <a:pt x="896" y="575"/>
                  </a:lnTo>
                  <a:lnTo>
                    <a:pt x="894" y="573"/>
                  </a:lnTo>
                  <a:lnTo>
                    <a:pt x="891" y="572"/>
                  </a:lnTo>
                  <a:lnTo>
                    <a:pt x="889"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 name="Freeform 373">
              <a:extLst>
                <a:ext uri="{FF2B5EF4-FFF2-40B4-BE49-F238E27FC236}">
                  <a16:creationId xmlns:a16="http://schemas.microsoft.com/office/drawing/2014/main" id="{6AA1356D-8F1B-4281-BEC5-5B4EBF7467B1}"/>
                </a:ext>
              </a:extLst>
            </p:cNvPr>
            <p:cNvSpPr>
              <a:spLocks/>
            </p:cNvSpPr>
            <p:nvPr/>
          </p:nvSpPr>
          <p:spPr bwMode="auto">
            <a:xfrm>
              <a:off x="4338638" y="2492375"/>
              <a:ext cx="252413" cy="157163"/>
            </a:xfrm>
            <a:custGeom>
              <a:avLst/>
              <a:gdLst>
                <a:gd name="T0" fmla="*/ 77 w 797"/>
                <a:gd name="T1" fmla="*/ 494 h 497"/>
                <a:gd name="T2" fmla="*/ 97 w 797"/>
                <a:gd name="T3" fmla="*/ 483 h 497"/>
                <a:gd name="T4" fmla="*/ 112 w 797"/>
                <a:gd name="T5" fmla="*/ 466 h 497"/>
                <a:gd name="T6" fmla="*/ 120 w 797"/>
                <a:gd name="T7" fmla="*/ 443 h 497"/>
                <a:gd name="T8" fmla="*/ 116 w 797"/>
                <a:gd name="T9" fmla="*/ 416 h 497"/>
                <a:gd name="T10" fmla="*/ 267 w 797"/>
                <a:gd name="T11" fmla="*/ 298 h 497"/>
                <a:gd name="T12" fmla="*/ 300 w 797"/>
                <a:gd name="T13" fmla="*/ 299 h 497"/>
                <a:gd name="T14" fmla="*/ 325 w 797"/>
                <a:gd name="T15" fmla="*/ 287 h 497"/>
                <a:gd name="T16" fmla="*/ 451 w 797"/>
                <a:gd name="T17" fmla="*/ 327 h 497"/>
                <a:gd name="T18" fmla="*/ 454 w 797"/>
                <a:gd name="T19" fmla="*/ 349 h 497"/>
                <a:gd name="T20" fmla="*/ 464 w 797"/>
                <a:gd name="T21" fmla="*/ 369 h 497"/>
                <a:gd name="T22" fmla="*/ 482 w 797"/>
                <a:gd name="T23" fmla="*/ 384 h 497"/>
                <a:gd name="T24" fmla="*/ 505 w 797"/>
                <a:gd name="T25" fmla="*/ 391 h 497"/>
                <a:gd name="T26" fmla="*/ 529 w 797"/>
                <a:gd name="T27" fmla="*/ 389 h 497"/>
                <a:gd name="T28" fmla="*/ 550 w 797"/>
                <a:gd name="T29" fmla="*/ 378 h 497"/>
                <a:gd name="T30" fmla="*/ 564 w 797"/>
                <a:gd name="T31" fmla="*/ 360 h 497"/>
                <a:gd name="T32" fmla="*/ 571 w 797"/>
                <a:gd name="T33" fmla="*/ 337 h 497"/>
                <a:gd name="T34" fmla="*/ 565 w 797"/>
                <a:gd name="T35" fmla="*/ 304 h 497"/>
                <a:gd name="T36" fmla="*/ 724 w 797"/>
                <a:gd name="T37" fmla="*/ 119 h 497"/>
                <a:gd name="T38" fmla="*/ 750 w 797"/>
                <a:gd name="T39" fmla="*/ 119 h 497"/>
                <a:gd name="T40" fmla="*/ 771 w 797"/>
                <a:gd name="T41" fmla="*/ 110 h 497"/>
                <a:gd name="T42" fmla="*/ 787 w 797"/>
                <a:gd name="T43" fmla="*/ 94 h 497"/>
                <a:gd name="T44" fmla="*/ 796 w 797"/>
                <a:gd name="T45" fmla="*/ 72 h 497"/>
                <a:gd name="T46" fmla="*/ 796 w 797"/>
                <a:gd name="T47" fmla="*/ 48 h 497"/>
                <a:gd name="T48" fmla="*/ 787 w 797"/>
                <a:gd name="T49" fmla="*/ 27 h 497"/>
                <a:gd name="T50" fmla="*/ 771 w 797"/>
                <a:gd name="T51" fmla="*/ 10 h 497"/>
                <a:gd name="T52" fmla="*/ 750 w 797"/>
                <a:gd name="T53" fmla="*/ 1 h 497"/>
                <a:gd name="T54" fmla="*/ 725 w 797"/>
                <a:gd name="T55" fmla="*/ 1 h 497"/>
                <a:gd name="T56" fmla="*/ 703 w 797"/>
                <a:gd name="T57" fmla="*/ 10 h 497"/>
                <a:gd name="T58" fmla="*/ 687 w 797"/>
                <a:gd name="T59" fmla="*/ 27 h 497"/>
                <a:gd name="T60" fmla="*/ 678 w 797"/>
                <a:gd name="T61" fmla="*/ 48 h 497"/>
                <a:gd name="T62" fmla="*/ 680 w 797"/>
                <a:gd name="T63" fmla="*/ 79 h 497"/>
                <a:gd name="T64" fmla="*/ 531 w 797"/>
                <a:gd name="T65" fmla="*/ 275 h 497"/>
                <a:gd name="T66" fmla="*/ 504 w 797"/>
                <a:gd name="T67" fmla="*/ 272 h 497"/>
                <a:gd name="T68" fmla="*/ 478 w 797"/>
                <a:gd name="T69" fmla="*/ 281 h 497"/>
                <a:gd name="T70" fmla="*/ 345 w 797"/>
                <a:gd name="T71" fmla="*/ 248 h 497"/>
                <a:gd name="T72" fmla="*/ 344 w 797"/>
                <a:gd name="T73" fmla="*/ 229 h 497"/>
                <a:gd name="T74" fmla="*/ 336 w 797"/>
                <a:gd name="T75" fmla="*/ 207 h 497"/>
                <a:gd name="T76" fmla="*/ 319 w 797"/>
                <a:gd name="T77" fmla="*/ 191 h 497"/>
                <a:gd name="T78" fmla="*/ 298 w 797"/>
                <a:gd name="T79" fmla="*/ 181 h 497"/>
                <a:gd name="T80" fmla="*/ 273 w 797"/>
                <a:gd name="T81" fmla="*/ 181 h 497"/>
                <a:gd name="T82" fmla="*/ 252 w 797"/>
                <a:gd name="T83" fmla="*/ 191 h 497"/>
                <a:gd name="T84" fmla="*/ 236 w 797"/>
                <a:gd name="T85" fmla="*/ 207 h 497"/>
                <a:gd name="T86" fmla="*/ 226 w 797"/>
                <a:gd name="T87" fmla="*/ 229 h 497"/>
                <a:gd name="T88" fmla="*/ 227 w 797"/>
                <a:gd name="T89" fmla="*/ 254 h 497"/>
                <a:gd name="T90" fmla="*/ 86 w 797"/>
                <a:gd name="T91" fmla="*/ 382 h 497"/>
                <a:gd name="T92" fmla="*/ 53 w 797"/>
                <a:gd name="T93" fmla="*/ 377 h 497"/>
                <a:gd name="T94" fmla="*/ 31 w 797"/>
                <a:gd name="T95" fmla="*/ 383 h 497"/>
                <a:gd name="T96" fmla="*/ 13 w 797"/>
                <a:gd name="T97" fmla="*/ 398 h 497"/>
                <a:gd name="T98" fmla="*/ 2 w 797"/>
                <a:gd name="T99" fmla="*/ 419 h 497"/>
                <a:gd name="T100" fmla="*/ 0 w 797"/>
                <a:gd name="T101" fmla="*/ 443 h 497"/>
                <a:gd name="T102" fmla="*/ 6 w 797"/>
                <a:gd name="T103" fmla="*/ 466 h 497"/>
                <a:gd name="T104" fmla="*/ 21 w 797"/>
                <a:gd name="T105" fmla="*/ 483 h 497"/>
                <a:gd name="T106" fmla="*/ 42 w 797"/>
                <a:gd name="T107" fmla="*/ 494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97" h="497">
                  <a:moveTo>
                    <a:pt x="60" y="497"/>
                  </a:moveTo>
                  <a:lnTo>
                    <a:pt x="65" y="497"/>
                  </a:lnTo>
                  <a:lnTo>
                    <a:pt x="72" y="496"/>
                  </a:lnTo>
                  <a:lnTo>
                    <a:pt x="77" y="494"/>
                  </a:lnTo>
                  <a:lnTo>
                    <a:pt x="83" y="493"/>
                  </a:lnTo>
                  <a:lnTo>
                    <a:pt x="89" y="489"/>
                  </a:lnTo>
                  <a:lnTo>
                    <a:pt x="93" y="486"/>
                  </a:lnTo>
                  <a:lnTo>
                    <a:pt x="97" y="483"/>
                  </a:lnTo>
                  <a:lnTo>
                    <a:pt x="102" y="480"/>
                  </a:lnTo>
                  <a:lnTo>
                    <a:pt x="106" y="475"/>
                  </a:lnTo>
                  <a:lnTo>
                    <a:pt x="109" y="470"/>
                  </a:lnTo>
                  <a:lnTo>
                    <a:pt x="112" y="466"/>
                  </a:lnTo>
                  <a:lnTo>
                    <a:pt x="115" y="460"/>
                  </a:lnTo>
                  <a:lnTo>
                    <a:pt x="117" y="455"/>
                  </a:lnTo>
                  <a:lnTo>
                    <a:pt x="119" y="449"/>
                  </a:lnTo>
                  <a:lnTo>
                    <a:pt x="120" y="443"/>
                  </a:lnTo>
                  <a:lnTo>
                    <a:pt x="120" y="437"/>
                  </a:lnTo>
                  <a:lnTo>
                    <a:pt x="119" y="429"/>
                  </a:lnTo>
                  <a:lnTo>
                    <a:pt x="118" y="423"/>
                  </a:lnTo>
                  <a:lnTo>
                    <a:pt x="116" y="416"/>
                  </a:lnTo>
                  <a:lnTo>
                    <a:pt x="114" y="410"/>
                  </a:lnTo>
                  <a:lnTo>
                    <a:pt x="251" y="290"/>
                  </a:lnTo>
                  <a:lnTo>
                    <a:pt x="259" y="295"/>
                  </a:lnTo>
                  <a:lnTo>
                    <a:pt x="267" y="298"/>
                  </a:lnTo>
                  <a:lnTo>
                    <a:pt x="277" y="301"/>
                  </a:lnTo>
                  <a:lnTo>
                    <a:pt x="285" y="302"/>
                  </a:lnTo>
                  <a:lnTo>
                    <a:pt x="293" y="301"/>
                  </a:lnTo>
                  <a:lnTo>
                    <a:pt x="300" y="299"/>
                  </a:lnTo>
                  <a:lnTo>
                    <a:pt x="307" y="297"/>
                  </a:lnTo>
                  <a:lnTo>
                    <a:pt x="313" y="294"/>
                  </a:lnTo>
                  <a:lnTo>
                    <a:pt x="318" y="291"/>
                  </a:lnTo>
                  <a:lnTo>
                    <a:pt x="325" y="287"/>
                  </a:lnTo>
                  <a:lnTo>
                    <a:pt x="329" y="282"/>
                  </a:lnTo>
                  <a:lnTo>
                    <a:pt x="333" y="277"/>
                  </a:lnTo>
                  <a:lnTo>
                    <a:pt x="451" y="324"/>
                  </a:lnTo>
                  <a:lnTo>
                    <a:pt x="451" y="327"/>
                  </a:lnTo>
                  <a:lnTo>
                    <a:pt x="451" y="332"/>
                  </a:lnTo>
                  <a:lnTo>
                    <a:pt x="451" y="337"/>
                  </a:lnTo>
                  <a:lnTo>
                    <a:pt x="452" y="343"/>
                  </a:lnTo>
                  <a:lnTo>
                    <a:pt x="454" y="349"/>
                  </a:lnTo>
                  <a:lnTo>
                    <a:pt x="456" y="354"/>
                  </a:lnTo>
                  <a:lnTo>
                    <a:pt x="458" y="360"/>
                  </a:lnTo>
                  <a:lnTo>
                    <a:pt x="461" y="365"/>
                  </a:lnTo>
                  <a:lnTo>
                    <a:pt x="464" y="369"/>
                  </a:lnTo>
                  <a:lnTo>
                    <a:pt x="469" y="374"/>
                  </a:lnTo>
                  <a:lnTo>
                    <a:pt x="473" y="378"/>
                  </a:lnTo>
                  <a:lnTo>
                    <a:pt x="477" y="381"/>
                  </a:lnTo>
                  <a:lnTo>
                    <a:pt x="482" y="384"/>
                  </a:lnTo>
                  <a:lnTo>
                    <a:pt x="488" y="386"/>
                  </a:lnTo>
                  <a:lnTo>
                    <a:pt x="493" y="389"/>
                  </a:lnTo>
                  <a:lnTo>
                    <a:pt x="499" y="391"/>
                  </a:lnTo>
                  <a:lnTo>
                    <a:pt x="505" y="391"/>
                  </a:lnTo>
                  <a:lnTo>
                    <a:pt x="511" y="392"/>
                  </a:lnTo>
                  <a:lnTo>
                    <a:pt x="518" y="391"/>
                  </a:lnTo>
                  <a:lnTo>
                    <a:pt x="523" y="391"/>
                  </a:lnTo>
                  <a:lnTo>
                    <a:pt x="529" y="389"/>
                  </a:lnTo>
                  <a:lnTo>
                    <a:pt x="535" y="386"/>
                  </a:lnTo>
                  <a:lnTo>
                    <a:pt x="540" y="384"/>
                  </a:lnTo>
                  <a:lnTo>
                    <a:pt x="545" y="381"/>
                  </a:lnTo>
                  <a:lnTo>
                    <a:pt x="550" y="378"/>
                  </a:lnTo>
                  <a:lnTo>
                    <a:pt x="553" y="374"/>
                  </a:lnTo>
                  <a:lnTo>
                    <a:pt x="558" y="369"/>
                  </a:lnTo>
                  <a:lnTo>
                    <a:pt x="561" y="365"/>
                  </a:lnTo>
                  <a:lnTo>
                    <a:pt x="564" y="360"/>
                  </a:lnTo>
                  <a:lnTo>
                    <a:pt x="567" y="354"/>
                  </a:lnTo>
                  <a:lnTo>
                    <a:pt x="568" y="349"/>
                  </a:lnTo>
                  <a:lnTo>
                    <a:pt x="570" y="343"/>
                  </a:lnTo>
                  <a:lnTo>
                    <a:pt x="571" y="337"/>
                  </a:lnTo>
                  <a:lnTo>
                    <a:pt x="571" y="332"/>
                  </a:lnTo>
                  <a:lnTo>
                    <a:pt x="570" y="322"/>
                  </a:lnTo>
                  <a:lnTo>
                    <a:pt x="568" y="312"/>
                  </a:lnTo>
                  <a:lnTo>
                    <a:pt x="565" y="304"/>
                  </a:lnTo>
                  <a:lnTo>
                    <a:pt x="560" y="296"/>
                  </a:lnTo>
                  <a:lnTo>
                    <a:pt x="711" y="114"/>
                  </a:lnTo>
                  <a:lnTo>
                    <a:pt x="717" y="117"/>
                  </a:lnTo>
                  <a:lnTo>
                    <a:pt x="724" y="119"/>
                  </a:lnTo>
                  <a:lnTo>
                    <a:pt x="730" y="120"/>
                  </a:lnTo>
                  <a:lnTo>
                    <a:pt x="737" y="120"/>
                  </a:lnTo>
                  <a:lnTo>
                    <a:pt x="743" y="120"/>
                  </a:lnTo>
                  <a:lnTo>
                    <a:pt x="750" y="119"/>
                  </a:lnTo>
                  <a:lnTo>
                    <a:pt x="755" y="118"/>
                  </a:lnTo>
                  <a:lnTo>
                    <a:pt x="760" y="116"/>
                  </a:lnTo>
                  <a:lnTo>
                    <a:pt x="766" y="113"/>
                  </a:lnTo>
                  <a:lnTo>
                    <a:pt x="771" y="110"/>
                  </a:lnTo>
                  <a:lnTo>
                    <a:pt x="775" y="106"/>
                  </a:lnTo>
                  <a:lnTo>
                    <a:pt x="780" y="103"/>
                  </a:lnTo>
                  <a:lnTo>
                    <a:pt x="784" y="99"/>
                  </a:lnTo>
                  <a:lnTo>
                    <a:pt x="787" y="94"/>
                  </a:lnTo>
                  <a:lnTo>
                    <a:pt x="790" y="89"/>
                  </a:lnTo>
                  <a:lnTo>
                    <a:pt x="792" y="84"/>
                  </a:lnTo>
                  <a:lnTo>
                    <a:pt x="795" y="79"/>
                  </a:lnTo>
                  <a:lnTo>
                    <a:pt x="796" y="72"/>
                  </a:lnTo>
                  <a:lnTo>
                    <a:pt x="797" y="67"/>
                  </a:lnTo>
                  <a:lnTo>
                    <a:pt x="797" y="60"/>
                  </a:lnTo>
                  <a:lnTo>
                    <a:pt x="797" y="54"/>
                  </a:lnTo>
                  <a:lnTo>
                    <a:pt x="796" y="48"/>
                  </a:lnTo>
                  <a:lnTo>
                    <a:pt x="795" y="42"/>
                  </a:lnTo>
                  <a:lnTo>
                    <a:pt x="792" y="37"/>
                  </a:lnTo>
                  <a:lnTo>
                    <a:pt x="790" y="31"/>
                  </a:lnTo>
                  <a:lnTo>
                    <a:pt x="787" y="27"/>
                  </a:lnTo>
                  <a:lnTo>
                    <a:pt x="784" y="22"/>
                  </a:lnTo>
                  <a:lnTo>
                    <a:pt x="780" y="17"/>
                  </a:lnTo>
                  <a:lnTo>
                    <a:pt x="775" y="14"/>
                  </a:lnTo>
                  <a:lnTo>
                    <a:pt x="771" y="10"/>
                  </a:lnTo>
                  <a:lnTo>
                    <a:pt x="766" y="8"/>
                  </a:lnTo>
                  <a:lnTo>
                    <a:pt x="760" y="5"/>
                  </a:lnTo>
                  <a:lnTo>
                    <a:pt x="755" y="2"/>
                  </a:lnTo>
                  <a:lnTo>
                    <a:pt x="750" y="1"/>
                  </a:lnTo>
                  <a:lnTo>
                    <a:pt x="743" y="0"/>
                  </a:lnTo>
                  <a:lnTo>
                    <a:pt x="737" y="0"/>
                  </a:lnTo>
                  <a:lnTo>
                    <a:pt x="731" y="0"/>
                  </a:lnTo>
                  <a:lnTo>
                    <a:pt x="725" y="1"/>
                  </a:lnTo>
                  <a:lnTo>
                    <a:pt x="719" y="2"/>
                  </a:lnTo>
                  <a:lnTo>
                    <a:pt x="713" y="5"/>
                  </a:lnTo>
                  <a:lnTo>
                    <a:pt x="709" y="8"/>
                  </a:lnTo>
                  <a:lnTo>
                    <a:pt x="703" y="10"/>
                  </a:lnTo>
                  <a:lnTo>
                    <a:pt x="699" y="14"/>
                  </a:lnTo>
                  <a:lnTo>
                    <a:pt x="695" y="17"/>
                  </a:lnTo>
                  <a:lnTo>
                    <a:pt x="691" y="22"/>
                  </a:lnTo>
                  <a:lnTo>
                    <a:pt x="687" y="27"/>
                  </a:lnTo>
                  <a:lnTo>
                    <a:pt x="684" y="31"/>
                  </a:lnTo>
                  <a:lnTo>
                    <a:pt x="682" y="37"/>
                  </a:lnTo>
                  <a:lnTo>
                    <a:pt x="680" y="42"/>
                  </a:lnTo>
                  <a:lnTo>
                    <a:pt x="678" y="48"/>
                  </a:lnTo>
                  <a:lnTo>
                    <a:pt x="677" y="54"/>
                  </a:lnTo>
                  <a:lnTo>
                    <a:pt x="677" y="60"/>
                  </a:lnTo>
                  <a:lnTo>
                    <a:pt x="678" y="70"/>
                  </a:lnTo>
                  <a:lnTo>
                    <a:pt x="680" y="79"/>
                  </a:lnTo>
                  <a:lnTo>
                    <a:pt x="683" y="87"/>
                  </a:lnTo>
                  <a:lnTo>
                    <a:pt x="688" y="96"/>
                  </a:lnTo>
                  <a:lnTo>
                    <a:pt x="537" y="277"/>
                  </a:lnTo>
                  <a:lnTo>
                    <a:pt x="531" y="275"/>
                  </a:lnTo>
                  <a:lnTo>
                    <a:pt x="524" y="273"/>
                  </a:lnTo>
                  <a:lnTo>
                    <a:pt x="518" y="272"/>
                  </a:lnTo>
                  <a:lnTo>
                    <a:pt x="511" y="271"/>
                  </a:lnTo>
                  <a:lnTo>
                    <a:pt x="504" y="272"/>
                  </a:lnTo>
                  <a:lnTo>
                    <a:pt x="496" y="273"/>
                  </a:lnTo>
                  <a:lnTo>
                    <a:pt x="490" y="275"/>
                  </a:lnTo>
                  <a:lnTo>
                    <a:pt x="484" y="278"/>
                  </a:lnTo>
                  <a:lnTo>
                    <a:pt x="478" y="281"/>
                  </a:lnTo>
                  <a:lnTo>
                    <a:pt x="472" y="286"/>
                  </a:lnTo>
                  <a:lnTo>
                    <a:pt x="467" y="291"/>
                  </a:lnTo>
                  <a:lnTo>
                    <a:pt x="463" y="295"/>
                  </a:lnTo>
                  <a:lnTo>
                    <a:pt x="345" y="248"/>
                  </a:lnTo>
                  <a:lnTo>
                    <a:pt x="345" y="245"/>
                  </a:lnTo>
                  <a:lnTo>
                    <a:pt x="345" y="240"/>
                  </a:lnTo>
                  <a:lnTo>
                    <a:pt x="345" y="235"/>
                  </a:lnTo>
                  <a:lnTo>
                    <a:pt x="344" y="229"/>
                  </a:lnTo>
                  <a:lnTo>
                    <a:pt x="343" y="223"/>
                  </a:lnTo>
                  <a:lnTo>
                    <a:pt x="341" y="218"/>
                  </a:lnTo>
                  <a:lnTo>
                    <a:pt x="339" y="213"/>
                  </a:lnTo>
                  <a:lnTo>
                    <a:pt x="336" y="207"/>
                  </a:lnTo>
                  <a:lnTo>
                    <a:pt x="332" y="203"/>
                  </a:lnTo>
                  <a:lnTo>
                    <a:pt x="328" y="199"/>
                  </a:lnTo>
                  <a:lnTo>
                    <a:pt x="324" y="194"/>
                  </a:lnTo>
                  <a:lnTo>
                    <a:pt x="319" y="191"/>
                  </a:lnTo>
                  <a:lnTo>
                    <a:pt x="314" y="188"/>
                  </a:lnTo>
                  <a:lnTo>
                    <a:pt x="309" y="186"/>
                  </a:lnTo>
                  <a:lnTo>
                    <a:pt x="303" y="184"/>
                  </a:lnTo>
                  <a:lnTo>
                    <a:pt x="298" y="181"/>
                  </a:lnTo>
                  <a:lnTo>
                    <a:pt x="292" y="181"/>
                  </a:lnTo>
                  <a:lnTo>
                    <a:pt x="285" y="180"/>
                  </a:lnTo>
                  <a:lnTo>
                    <a:pt x="280" y="181"/>
                  </a:lnTo>
                  <a:lnTo>
                    <a:pt x="273" y="181"/>
                  </a:lnTo>
                  <a:lnTo>
                    <a:pt x="268" y="184"/>
                  </a:lnTo>
                  <a:lnTo>
                    <a:pt x="262" y="186"/>
                  </a:lnTo>
                  <a:lnTo>
                    <a:pt x="257" y="188"/>
                  </a:lnTo>
                  <a:lnTo>
                    <a:pt x="252" y="191"/>
                  </a:lnTo>
                  <a:lnTo>
                    <a:pt x="248" y="194"/>
                  </a:lnTo>
                  <a:lnTo>
                    <a:pt x="243" y="199"/>
                  </a:lnTo>
                  <a:lnTo>
                    <a:pt x="239" y="203"/>
                  </a:lnTo>
                  <a:lnTo>
                    <a:pt x="236" y="207"/>
                  </a:lnTo>
                  <a:lnTo>
                    <a:pt x="233" y="213"/>
                  </a:lnTo>
                  <a:lnTo>
                    <a:pt x="230" y="218"/>
                  </a:lnTo>
                  <a:lnTo>
                    <a:pt x="228" y="223"/>
                  </a:lnTo>
                  <a:lnTo>
                    <a:pt x="226" y="229"/>
                  </a:lnTo>
                  <a:lnTo>
                    <a:pt x="225" y="235"/>
                  </a:lnTo>
                  <a:lnTo>
                    <a:pt x="225" y="240"/>
                  </a:lnTo>
                  <a:lnTo>
                    <a:pt x="226" y="248"/>
                  </a:lnTo>
                  <a:lnTo>
                    <a:pt x="227" y="254"/>
                  </a:lnTo>
                  <a:lnTo>
                    <a:pt x="229" y="261"/>
                  </a:lnTo>
                  <a:lnTo>
                    <a:pt x="231" y="267"/>
                  </a:lnTo>
                  <a:lnTo>
                    <a:pt x="94" y="387"/>
                  </a:lnTo>
                  <a:lnTo>
                    <a:pt x="86" y="382"/>
                  </a:lnTo>
                  <a:lnTo>
                    <a:pt x="78" y="379"/>
                  </a:lnTo>
                  <a:lnTo>
                    <a:pt x="68" y="377"/>
                  </a:lnTo>
                  <a:lnTo>
                    <a:pt x="60" y="377"/>
                  </a:lnTo>
                  <a:lnTo>
                    <a:pt x="53" y="377"/>
                  </a:lnTo>
                  <a:lnTo>
                    <a:pt x="47" y="378"/>
                  </a:lnTo>
                  <a:lnTo>
                    <a:pt x="42" y="379"/>
                  </a:lnTo>
                  <a:lnTo>
                    <a:pt x="36" y="381"/>
                  </a:lnTo>
                  <a:lnTo>
                    <a:pt x="31" y="383"/>
                  </a:lnTo>
                  <a:lnTo>
                    <a:pt x="26" y="386"/>
                  </a:lnTo>
                  <a:lnTo>
                    <a:pt x="21" y="391"/>
                  </a:lnTo>
                  <a:lnTo>
                    <a:pt x="17" y="394"/>
                  </a:lnTo>
                  <a:lnTo>
                    <a:pt x="13" y="398"/>
                  </a:lnTo>
                  <a:lnTo>
                    <a:pt x="9" y="402"/>
                  </a:lnTo>
                  <a:lnTo>
                    <a:pt x="6" y="408"/>
                  </a:lnTo>
                  <a:lnTo>
                    <a:pt x="4" y="413"/>
                  </a:lnTo>
                  <a:lnTo>
                    <a:pt x="2" y="419"/>
                  </a:lnTo>
                  <a:lnTo>
                    <a:pt x="1" y="425"/>
                  </a:lnTo>
                  <a:lnTo>
                    <a:pt x="0" y="430"/>
                  </a:lnTo>
                  <a:lnTo>
                    <a:pt x="0" y="437"/>
                  </a:lnTo>
                  <a:lnTo>
                    <a:pt x="0" y="443"/>
                  </a:lnTo>
                  <a:lnTo>
                    <a:pt x="1" y="449"/>
                  </a:lnTo>
                  <a:lnTo>
                    <a:pt x="2" y="455"/>
                  </a:lnTo>
                  <a:lnTo>
                    <a:pt x="4" y="460"/>
                  </a:lnTo>
                  <a:lnTo>
                    <a:pt x="6" y="466"/>
                  </a:lnTo>
                  <a:lnTo>
                    <a:pt x="9" y="470"/>
                  </a:lnTo>
                  <a:lnTo>
                    <a:pt x="13" y="475"/>
                  </a:lnTo>
                  <a:lnTo>
                    <a:pt x="17" y="480"/>
                  </a:lnTo>
                  <a:lnTo>
                    <a:pt x="21" y="483"/>
                  </a:lnTo>
                  <a:lnTo>
                    <a:pt x="26" y="486"/>
                  </a:lnTo>
                  <a:lnTo>
                    <a:pt x="31" y="489"/>
                  </a:lnTo>
                  <a:lnTo>
                    <a:pt x="36" y="493"/>
                  </a:lnTo>
                  <a:lnTo>
                    <a:pt x="42" y="494"/>
                  </a:lnTo>
                  <a:lnTo>
                    <a:pt x="47" y="496"/>
                  </a:lnTo>
                  <a:lnTo>
                    <a:pt x="53" y="497"/>
                  </a:lnTo>
                  <a:lnTo>
                    <a:pt x="60" y="4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35" name="Freeform 4665" descr="Icon of graph. ">
            <a:extLst>
              <a:ext uri="{FF2B5EF4-FFF2-40B4-BE49-F238E27FC236}">
                <a16:creationId xmlns:a16="http://schemas.microsoft.com/office/drawing/2014/main" id="{557E39B2-E017-4E5C-B53E-DDE3B9D4C92C}"/>
              </a:ext>
            </a:extLst>
          </p:cNvPr>
          <p:cNvSpPr>
            <a:spLocks/>
          </p:cNvSpPr>
          <p:nvPr/>
        </p:nvSpPr>
        <p:spPr bwMode="auto">
          <a:xfrm>
            <a:off x="7877961" y="3531386"/>
            <a:ext cx="347679" cy="347679"/>
          </a:xfrm>
          <a:custGeom>
            <a:avLst/>
            <a:gdLst>
              <a:gd name="T0" fmla="*/ 761 w 904"/>
              <a:gd name="T1" fmla="*/ 213 h 903"/>
              <a:gd name="T2" fmla="*/ 754 w 904"/>
              <a:gd name="T3" fmla="*/ 225 h 903"/>
              <a:gd name="T4" fmla="*/ 576 w 904"/>
              <a:gd name="T5" fmla="*/ 277 h 903"/>
              <a:gd name="T6" fmla="*/ 498 w 904"/>
              <a:gd name="T7" fmla="*/ 298 h 903"/>
              <a:gd name="T8" fmla="*/ 431 w 904"/>
              <a:gd name="T9" fmla="*/ 329 h 903"/>
              <a:gd name="T10" fmla="*/ 578 w 904"/>
              <a:gd name="T11" fmla="*/ 170 h 903"/>
              <a:gd name="T12" fmla="*/ 618 w 904"/>
              <a:gd name="T13" fmla="*/ 180 h 903"/>
              <a:gd name="T14" fmla="*/ 661 w 904"/>
              <a:gd name="T15" fmla="*/ 169 h 903"/>
              <a:gd name="T16" fmla="*/ 693 w 904"/>
              <a:gd name="T17" fmla="*/ 141 h 903"/>
              <a:gd name="T18" fmla="*/ 707 w 904"/>
              <a:gd name="T19" fmla="*/ 99 h 903"/>
              <a:gd name="T20" fmla="*/ 701 w 904"/>
              <a:gd name="T21" fmla="*/ 55 h 903"/>
              <a:gd name="T22" fmla="*/ 676 w 904"/>
              <a:gd name="T23" fmla="*/ 20 h 903"/>
              <a:gd name="T24" fmla="*/ 636 w 904"/>
              <a:gd name="T25" fmla="*/ 2 h 903"/>
              <a:gd name="T26" fmla="*/ 591 w 904"/>
              <a:gd name="T27" fmla="*/ 4 h 903"/>
              <a:gd name="T28" fmla="*/ 554 w 904"/>
              <a:gd name="T29" fmla="*/ 25 h 903"/>
              <a:gd name="T30" fmla="*/ 531 w 904"/>
              <a:gd name="T31" fmla="*/ 63 h 903"/>
              <a:gd name="T32" fmla="*/ 532 w 904"/>
              <a:gd name="T33" fmla="*/ 118 h 903"/>
              <a:gd name="T34" fmla="*/ 369 w 904"/>
              <a:gd name="T35" fmla="*/ 289 h 903"/>
              <a:gd name="T36" fmla="*/ 325 w 904"/>
              <a:gd name="T37" fmla="*/ 289 h 903"/>
              <a:gd name="T38" fmla="*/ 294 w 904"/>
              <a:gd name="T39" fmla="*/ 308 h 903"/>
              <a:gd name="T40" fmla="*/ 275 w 904"/>
              <a:gd name="T41" fmla="*/ 338 h 903"/>
              <a:gd name="T42" fmla="*/ 275 w 904"/>
              <a:gd name="T43" fmla="*/ 383 h 903"/>
              <a:gd name="T44" fmla="*/ 113 w 904"/>
              <a:gd name="T45" fmla="*/ 545 h 903"/>
              <a:gd name="T46" fmla="*/ 64 w 904"/>
              <a:gd name="T47" fmla="*/ 546 h 903"/>
              <a:gd name="T48" fmla="*/ 26 w 904"/>
              <a:gd name="T49" fmla="*/ 568 h 903"/>
              <a:gd name="T50" fmla="*/ 5 w 904"/>
              <a:gd name="T51" fmla="*/ 605 h 903"/>
              <a:gd name="T52" fmla="*/ 3 w 904"/>
              <a:gd name="T53" fmla="*/ 650 h 903"/>
              <a:gd name="T54" fmla="*/ 21 w 904"/>
              <a:gd name="T55" fmla="*/ 690 h 903"/>
              <a:gd name="T56" fmla="*/ 56 w 904"/>
              <a:gd name="T57" fmla="*/ 716 h 903"/>
              <a:gd name="T58" fmla="*/ 100 w 904"/>
              <a:gd name="T59" fmla="*/ 722 h 903"/>
              <a:gd name="T60" fmla="*/ 142 w 904"/>
              <a:gd name="T61" fmla="*/ 706 h 903"/>
              <a:gd name="T62" fmla="*/ 170 w 904"/>
              <a:gd name="T63" fmla="*/ 675 h 903"/>
              <a:gd name="T64" fmla="*/ 181 w 904"/>
              <a:gd name="T65" fmla="*/ 632 h 903"/>
              <a:gd name="T66" fmla="*/ 171 w 904"/>
              <a:gd name="T67" fmla="*/ 591 h 903"/>
              <a:gd name="T68" fmla="*/ 316 w 904"/>
              <a:gd name="T69" fmla="*/ 430 h 903"/>
              <a:gd name="T70" fmla="*/ 286 w 904"/>
              <a:gd name="T71" fmla="*/ 538 h 903"/>
              <a:gd name="T72" fmla="*/ 271 w 904"/>
              <a:gd name="T73" fmla="*/ 753 h 903"/>
              <a:gd name="T74" fmla="*/ 216 w 904"/>
              <a:gd name="T75" fmla="*/ 757 h 903"/>
              <a:gd name="T76" fmla="*/ 212 w 904"/>
              <a:gd name="T77" fmla="*/ 888 h 903"/>
              <a:gd name="T78" fmla="*/ 218 w 904"/>
              <a:gd name="T79" fmla="*/ 901 h 903"/>
              <a:gd name="T80" fmla="*/ 349 w 904"/>
              <a:gd name="T81" fmla="*/ 903 h 903"/>
              <a:gd name="T82" fmla="*/ 361 w 904"/>
              <a:gd name="T83" fmla="*/ 894 h 903"/>
              <a:gd name="T84" fmla="*/ 361 w 904"/>
              <a:gd name="T85" fmla="*/ 762 h 903"/>
              <a:gd name="T86" fmla="*/ 349 w 904"/>
              <a:gd name="T87" fmla="*/ 753 h 903"/>
              <a:gd name="T88" fmla="*/ 305 w 904"/>
              <a:gd name="T89" fmla="*/ 597 h 903"/>
              <a:gd name="T90" fmla="*/ 343 w 904"/>
              <a:gd name="T91" fmla="*/ 469 h 903"/>
              <a:gd name="T92" fmla="*/ 383 w 904"/>
              <a:gd name="T93" fmla="*/ 426 h 903"/>
              <a:gd name="T94" fmla="*/ 418 w 904"/>
              <a:gd name="T95" fmla="*/ 383 h 903"/>
              <a:gd name="T96" fmla="*/ 471 w 904"/>
              <a:gd name="T97" fmla="*/ 342 h 903"/>
              <a:gd name="T98" fmla="*/ 544 w 904"/>
              <a:gd name="T99" fmla="*/ 315 h 903"/>
              <a:gd name="T100" fmla="*/ 627 w 904"/>
              <a:gd name="T101" fmla="*/ 302 h 903"/>
              <a:gd name="T102" fmla="*/ 754 w 904"/>
              <a:gd name="T103" fmla="*/ 348 h 903"/>
              <a:gd name="T104" fmla="*/ 763 w 904"/>
              <a:gd name="T105" fmla="*/ 360 h 903"/>
              <a:gd name="T106" fmla="*/ 895 w 904"/>
              <a:gd name="T107" fmla="*/ 360 h 903"/>
              <a:gd name="T108" fmla="*/ 904 w 904"/>
              <a:gd name="T109" fmla="*/ 348 h 903"/>
              <a:gd name="T110" fmla="*/ 902 w 904"/>
              <a:gd name="T111" fmla="*/ 217 h 903"/>
              <a:gd name="T112" fmla="*/ 889 w 904"/>
              <a:gd name="T113" fmla="*/ 211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04" h="903">
                <a:moveTo>
                  <a:pt x="889" y="211"/>
                </a:moveTo>
                <a:lnTo>
                  <a:pt x="768" y="211"/>
                </a:lnTo>
                <a:lnTo>
                  <a:pt x="765" y="211"/>
                </a:lnTo>
                <a:lnTo>
                  <a:pt x="763" y="212"/>
                </a:lnTo>
                <a:lnTo>
                  <a:pt x="761" y="213"/>
                </a:lnTo>
                <a:lnTo>
                  <a:pt x="758" y="215"/>
                </a:lnTo>
                <a:lnTo>
                  <a:pt x="756" y="217"/>
                </a:lnTo>
                <a:lnTo>
                  <a:pt x="755" y="220"/>
                </a:lnTo>
                <a:lnTo>
                  <a:pt x="754" y="222"/>
                </a:lnTo>
                <a:lnTo>
                  <a:pt x="754" y="225"/>
                </a:lnTo>
                <a:lnTo>
                  <a:pt x="754" y="271"/>
                </a:lnTo>
                <a:lnTo>
                  <a:pt x="663" y="271"/>
                </a:lnTo>
                <a:lnTo>
                  <a:pt x="627" y="272"/>
                </a:lnTo>
                <a:lnTo>
                  <a:pt x="593" y="275"/>
                </a:lnTo>
                <a:lnTo>
                  <a:pt x="576" y="277"/>
                </a:lnTo>
                <a:lnTo>
                  <a:pt x="561" y="281"/>
                </a:lnTo>
                <a:lnTo>
                  <a:pt x="545" y="284"/>
                </a:lnTo>
                <a:lnTo>
                  <a:pt x="529" y="287"/>
                </a:lnTo>
                <a:lnTo>
                  <a:pt x="513" y="292"/>
                </a:lnTo>
                <a:lnTo>
                  <a:pt x="498" y="298"/>
                </a:lnTo>
                <a:lnTo>
                  <a:pt x="484" y="302"/>
                </a:lnTo>
                <a:lnTo>
                  <a:pt x="470" y="309"/>
                </a:lnTo>
                <a:lnTo>
                  <a:pt x="457" y="315"/>
                </a:lnTo>
                <a:lnTo>
                  <a:pt x="443" y="323"/>
                </a:lnTo>
                <a:lnTo>
                  <a:pt x="431" y="329"/>
                </a:lnTo>
                <a:lnTo>
                  <a:pt x="418" y="337"/>
                </a:lnTo>
                <a:lnTo>
                  <a:pt x="415" y="328"/>
                </a:lnTo>
                <a:lnTo>
                  <a:pt x="409" y="319"/>
                </a:lnTo>
                <a:lnTo>
                  <a:pt x="565" y="163"/>
                </a:lnTo>
                <a:lnTo>
                  <a:pt x="578" y="170"/>
                </a:lnTo>
                <a:lnTo>
                  <a:pt x="590" y="176"/>
                </a:lnTo>
                <a:lnTo>
                  <a:pt x="597" y="178"/>
                </a:lnTo>
                <a:lnTo>
                  <a:pt x="604" y="179"/>
                </a:lnTo>
                <a:lnTo>
                  <a:pt x="610" y="180"/>
                </a:lnTo>
                <a:lnTo>
                  <a:pt x="618" y="180"/>
                </a:lnTo>
                <a:lnTo>
                  <a:pt x="627" y="180"/>
                </a:lnTo>
                <a:lnTo>
                  <a:pt x="636" y="178"/>
                </a:lnTo>
                <a:lnTo>
                  <a:pt x="644" y="176"/>
                </a:lnTo>
                <a:lnTo>
                  <a:pt x="653" y="173"/>
                </a:lnTo>
                <a:lnTo>
                  <a:pt x="661" y="169"/>
                </a:lnTo>
                <a:lnTo>
                  <a:pt x="668" y="164"/>
                </a:lnTo>
                <a:lnTo>
                  <a:pt x="676" y="160"/>
                </a:lnTo>
                <a:lnTo>
                  <a:pt x="681" y="154"/>
                </a:lnTo>
                <a:lnTo>
                  <a:pt x="687" y="147"/>
                </a:lnTo>
                <a:lnTo>
                  <a:pt x="693" y="141"/>
                </a:lnTo>
                <a:lnTo>
                  <a:pt x="697" y="133"/>
                </a:lnTo>
                <a:lnTo>
                  <a:pt x="701" y="125"/>
                </a:lnTo>
                <a:lnTo>
                  <a:pt x="704" y="117"/>
                </a:lnTo>
                <a:lnTo>
                  <a:pt x="706" y="108"/>
                </a:lnTo>
                <a:lnTo>
                  <a:pt x="707" y="99"/>
                </a:lnTo>
                <a:lnTo>
                  <a:pt x="709" y="90"/>
                </a:lnTo>
                <a:lnTo>
                  <a:pt x="707" y="81"/>
                </a:lnTo>
                <a:lnTo>
                  <a:pt x="706" y="72"/>
                </a:lnTo>
                <a:lnTo>
                  <a:pt x="704" y="63"/>
                </a:lnTo>
                <a:lnTo>
                  <a:pt x="701" y="55"/>
                </a:lnTo>
                <a:lnTo>
                  <a:pt x="697" y="47"/>
                </a:lnTo>
                <a:lnTo>
                  <a:pt x="693" y="39"/>
                </a:lnTo>
                <a:lnTo>
                  <a:pt x="687" y="32"/>
                </a:lnTo>
                <a:lnTo>
                  <a:pt x="681" y="25"/>
                </a:lnTo>
                <a:lnTo>
                  <a:pt x="676" y="20"/>
                </a:lnTo>
                <a:lnTo>
                  <a:pt x="668" y="15"/>
                </a:lnTo>
                <a:lnTo>
                  <a:pt x="661" y="11"/>
                </a:lnTo>
                <a:lnTo>
                  <a:pt x="653" y="6"/>
                </a:lnTo>
                <a:lnTo>
                  <a:pt x="644" y="4"/>
                </a:lnTo>
                <a:lnTo>
                  <a:pt x="636" y="2"/>
                </a:lnTo>
                <a:lnTo>
                  <a:pt x="627" y="0"/>
                </a:lnTo>
                <a:lnTo>
                  <a:pt x="618" y="0"/>
                </a:lnTo>
                <a:lnTo>
                  <a:pt x="609" y="0"/>
                </a:lnTo>
                <a:lnTo>
                  <a:pt x="600" y="2"/>
                </a:lnTo>
                <a:lnTo>
                  <a:pt x="591" y="4"/>
                </a:lnTo>
                <a:lnTo>
                  <a:pt x="583" y="6"/>
                </a:lnTo>
                <a:lnTo>
                  <a:pt x="575" y="11"/>
                </a:lnTo>
                <a:lnTo>
                  <a:pt x="567" y="15"/>
                </a:lnTo>
                <a:lnTo>
                  <a:pt x="561" y="20"/>
                </a:lnTo>
                <a:lnTo>
                  <a:pt x="554" y="25"/>
                </a:lnTo>
                <a:lnTo>
                  <a:pt x="548" y="32"/>
                </a:lnTo>
                <a:lnTo>
                  <a:pt x="543" y="39"/>
                </a:lnTo>
                <a:lnTo>
                  <a:pt x="538" y="47"/>
                </a:lnTo>
                <a:lnTo>
                  <a:pt x="535" y="55"/>
                </a:lnTo>
                <a:lnTo>
                  <a:pt x="531" y="63"/>
                </a:lnTo>
                <a:lnTo>
                  <a:pt x="529" y="72"/>
                </a:lnTo>
                <a:lnTo>
                  <a:pt x="528" y="81"/>
                </a:lnTo>
                <a:lnTo>
                  <a:pt x="528" y="90"/>
                </a:lnTo>
                <a:lnTo>
                  <a:pt x="529" y="105"/>
                </a:lnTo>
                <a:lnTo>
                  <a:pt x="532" y="118"/>
                </a:lnTo>
                <a:lnTo>
                  <a:pt x="537" y="131"/>
                </a:lnTo>
                <a:lnTo>
                  <a:pt x="545" y="142"/>
                </a:lnTo>
                <a:lnTo>
                  <a:pt x="388" y="298"/>
                </a:lnTo>
                <a:lnTo>
                  <a:pt x="379" y="293"/>
                </a:lnTo>
                <a:lnTo>
                  <a:pt x="369" y="289"/>
                </a:lnTo>
                <a:lnTo>
                  <a:pt x="358" y="286"/>
                </a:lnTo>
                <a:lnTo>
                  <a:pt x="347" y="285"/>
                </a:lnTo>
                <a:lnTo>
                  <a:pt x="339" y="286"/>
                </a:lnTo>
                <a:lnTo>
                  <a:pt x="331" y="287"/>
                </a:lnTo>
                <a:lnTo>
                  <a:pt x="325" y="289"/>
                </a:lnTo>
                <a:lnTo>
                  <a:pt x="318" y="292"/>
                </a:lnTo>
                <a:lnTo>
                  <a:pt x="311" y="294"/>
                </a:lnTo>
                <a:lnTo>
                  <a:pt x="304" y="299"/>
                </a:lnTo>
                <a:lnTo>
                  <a:pt x="299" y="303"/>
                </a:lnTo>
                <a:lnTo>
                  <a:pt x="294" y="308"/>
                </a:lnTo>
                <a:lnTo>
                  <a:pt x="288" y="313"/>
                </a:lnTo>
                <a:lnTo>
                  <a:pt x="284" y="319"/>
                </a:lnTo>
                <a:lnTo>
                  <a:pt x="281" y="325"/>
                </a:lnTo>
                <a:lnTo>
                  <a:pt x="277" y="332"/>
                </a:lnTo>
                <a:lnTo>
                  <a:pt x="275" y="338"/>
                </a:lnTo>
                <a:lnTo>
                  <a:pt x="273" y="346"/>
                </a:lnTo>
                <a:lnTo>
                  <a:pt x="271" y="353"/>
                </a:lnTo>
                <a:lnTo>
                  <a:pt x="271" y="361"/>
                </a:lnTo>
                <a:lnTo>
                  <a:pt x="273" y="372"/>
                </a:lnTo>
                <a:lnTo>
                  <a:pt x="275" y="383"/>
                </a:lnTo>
                <a:lnTo>
                  <a:pt x="278" y="393"/>
                </a:lnTo>
                <a:lnTo>
                  <a:pt x="284" y="403"/>
                </a:lnTo>
                <a:lnTo>
                  <a:pt x="134" y="553"/>
                </a:lnTo>
                <a:lnTo>
                  <a:pt x="124" y="547"/>
                </a:lnTo>
                <a:lnTo>
                  <a:pt x="113" y="545"/>
                </a:lnTo>
                <a:lnTo>
                  <a:pt x="102" y="543"/>
                </a:lnTo>
                <a:lnTo>
                  <a:pt x="91" y="542"/>
                </a:lnTo>
                <a:lnTo>
                  <a:pt x="82" y="542"/>
                </a:lnTo>
                <a:lnTo>
                  <a:pt x="73" y="544"/>
                </a:lnTo>
                <a:lnTo>
                  <a:pt x="64" y="546"/>
                </a:lnTo>
                <a:lnTo>
                  <a:pt x="56" y="548"/>
                </a:lnTo>
                <a:lnTo>
                  <a:pt x="48" y="553"/>
                </a:lnTo>
                <a:lnTo>
                  <a:pt x="40" y="557"/>
                </a:lnTo>
                <a:lnTo>
                  <a:pt x="33" y="562"/>
                </a:lnTo>
                <a:lnTo>
                  <a:pt x="26" y="568"/>
                </a:lnTo>
                <a:lnTo>
                  <a:pt x="21" y="574"/>
                </a:lnTo>
                <a:lnTo>
                  <a:pt x="16" y="581"/>
                </a:lnTo>
                <a:lnTo>
                  <a:pt x="12" y="589"/>
                </a:lnTo>
                <a:lnTo>
                  <a:pt x="7" y="597"/>
                </a:lnTo>
                <a:lnTo>
                  <a:pt x="5" y="605"/>
                </a:lnTo>
                <a:lnTo>
                  <a:pt x="3" y="614"/>
                </a:lnTo>
                <a:lnTo>
                  <a:pt x="0" y="623"/>
                </a:lnTo>
                <a:lnTo>
                  <a:pt x="0" y="632"/>
                </a:lnTo>
                <a:lnTo>
                  <a:pt x="0" y="641"/>
                </a:lnTo>
                <a:lnTo>
                  <a:pt x="3" y="650"/>
                </a:lnTo>
                <a:lnTo>
                  <a:pt x="5" y="659"/>
                </a:lnTo>
                <a:lnTo>
                  <a:pt x="7" y="667"/>
                </a:lnTo>
                <a:lnTo>
                  <a:pt x="12" y="675"/>
                </a:lnTo>
                <a:lnTo>
                  <a:pt x="16" y="683"/>
                </a:lnTo>
                <a:lnTo>
                  <a:pt x="21" y="690"/>
                </a:lnTo>
                <a:lnTo>
                  <a:pt x="26" y="696"/>
                </a:lnTo>
                <a:lnTo>
                  <a:pt x="33" y="702"/>
                </a:lnTo>
                <a:lnTo>
                  <a:pt x="40" y="706"/>
                </a:lnTo>
                <a:lnTo>
                  <a:pt x="48" y="711"/>
                </a:lnTo>
                <a:lnTo>
                  <a:pt x="56" y="716"/>
                </a:lnTo>
                <a:lnTo>
                  <a:pt x="64" y="718"/>
                </a:lnTo>
                <a:lnTo>
                  <a:pt x="73" y="720"/>
                </a:lnTo>
                <a:lnTo>
                  <a:pt x="82" y="722"/>
                </a:lnTo>
                <a:lnTo>
                  <a:pt x="91" y="722"/>
                </a:lnTo>
                <a:lnTo>
                  <a:pt x="100" y="722"/>
                </a:lnTo>
                <a:lnTo>
                  <a:pt x="109" y="720"/>
                </a:lnTo>
                <a:lnTo>
                  <a:pt x="118" y="718"/>
                </a:lnTo>
                <a:lnTo>
                  <a:pt x="126" y="716"/>
                </a:lnTo>
                <a:lnTo>
                  <a:pt x="134" y="711"/>
                </a:lnTo>
                <a:lnTo>
                  <a:pt x="142" y="706"/>
                </a:lnTo>
                <a:lnTo>
                  <a:pt x="148" y="702"/>
                </a:lnTo>
                <a:lnTo>
                  <a:pt x="155" y="696"/>
                </a:lnTo>
                <a:lnTo>
                  <a:pt x="161" y="690"/>
                </a:lnTo>
                <a:lnTo>
                  <a:pt x="165" y="683"/>
                </a:lnTo>
                <a:lnTo>
                  <a:pt x="170" y="675"/>
                </a:lnTo>
                <a:lnTo>
                  <a:pt x="174" y="667"/>
                </a:lnTo>
                <a:lnTo>
                  <a:pt x="177" y="659"/>
                </a:lnTo>
                <a:lnTo>
                  <a:pt x="179" y="650"/>
                </a:lnTo>
                <a:lnTo>
                  <a:pt x="181" y="641"/>
                </a:lnTo>
                <a:lnTo>
                  <a:pt x="181" y="632"/>
                </a:lnTo>
                <a:lnTo>
                  <a:pt x="181" y="623"/>
                </a:lnTo>
                <a:lnTo>
                  <a:pt x="180" y="615"/>
                </a:lnTo>
                <a:lnTo>
                  <a:pt x="178" y="607"/>
                </a:lnTo>
                <a:lnTo>
                  <a:pt x="174" y="599"/>
                </a:lnTo>
                <a:lnTo>
                  <a:pt x="171" y="591"/>
                </a:lnTo>
                <a:lnTo>
                  <a:pt x="168" y="585"/>
                </a:lnTo>
                <a:lnTo>
                  <a:pt x="163" y="578"/>
                </a:lnTo>
                <a:lnTo>
                  <a:pt x="157" y="571"/>
                </a:lnTo>
                <a:lnTo>
                  <a:pt x="305" y="424"/>
                </a:lnTo>
                <a:lnTo>
                  <a:pt x="316" y="430"/>
                </a:lnTo>
                <a:lnTo>
                  <a:pt x="328" y="433"/>
                </a:lnTo>
                <a:lnTo>
                  <a:pt x="314" y="457"/>
                </a:lnTo>
                <a:lnTo>
                  <a:pt x="303" y="483"/>
                </a:lnTo>
                <a:lnTo>
                  <a:pt x="294" y="510"/>
                </a:lnTo>
                <a:lnTo>
                  <a:pt x="286" y="538"/>
                </a:lnTo>
                <a:lnTo>
                  <a:pt x="279" y="568"/>
                </a:lnTo>
                <a:lnTo>
                  <a:pt x="275" y="598"/>
                </a:lnTo>
                <a:lnTo>
                  <a:pt x="273" y="630"/>
                </a:lnTo>
                <a:lnTo>
                  <a:pt x="271" y="662"/>
                </a:lnTo>
                <a:lnTo>
                  <a:pt x="271" y="753"/>
                </a:lnTo>
                <a:lnTo>
                  <a:pt x="226" y="753"/>
                </a:lnTo>
                <a:lnTo>
                  <a:pt x="223" y="753"/>
                </a:lnTo>
                <a:lnTo>
                  <a:pt x="221" y="754"/>
                </a:lnTo>
                <a:lnTo>
                  <a:pt x="218" y="755"/>
                </a:lnTo>
                <a:lnTo>
                  <a:pt x="216" y="757"/>
                </a:lnTo>
                <a:lnTo>
                  <a:pt x="214" y="760"/>
                </a:lnTo>
                <a:lnTo>
                  <a:pt x="213" y="762"/>
                </a:lnTo>
                <a:lnTo>
                  <a:pt x="212" y="764"/>
                </a:lnTo>
                <a:lnTo>
                  <a:pt x="212" y="767"/>
                </a:lnTo>
                <a:lnTo>
                  <a:pt x="212" y="888"/>
                </a:lnTo>
                <a:lnTo>
                  <a:pt x="212" y="891"/>
                </a:lnTo>
                <a:lnTo>
                  <a:pt x="213" y="894"/>
                </a:lnTo>
                <a:lnTo>
                  <a:pt x="214" y="896"/>
                </a:lnTo>
                <a:lnTo>
                  <a:pt x="216" y="898"/>
                </a:lnTo>
                <a:lnTo>
                  <a:pt x="218" y="901"/>
                </a:lnTo>
                <a:lnTo>
                  <a:pt x="221" y="902"/>
                </a:lnTo>
                <a:lnTo>
                  <a:pt x="223" y="903"/>
                </a:lnTo>
                <a:lnTo>
                  <a:pt x="226" y="903"/>
                </a:lnTo>
                <a:lnTo>
                  <a:pt x="347" y="903"/>
                </a:lnTo>
                <a:lnTo>
                  <a:pt x="349" y="903"/>
                </a:lnTo>
                <a:lnTo>
                  <a:pt x="353" y="902"/>
                </a:lnTo>
                <a:lnTo>
                  <a:pt x="355" y="901"/>
                </a:lnTo>
                <a:lnTo>
                  <a:pt x="357" y="898"/>
                </a:lnTo>
                <a:lnTo>
                  <a:pt x="360" y="896"/>
                </a:lnTo>
                <a:lnTo>
                  <a:pt x="361" y="894"/>
                </a:lnTo>
                <a:lnTo>
                  <a:pt x="362" y="891"/>
                </a:lnTo>
                <a:lnTo>
                  <a:pt x="362" y="888"/>
                </a:lnTo>
                <a:lnTo>
                  <a:pt x="362" y="767"/>
                </a:lnTo>
                <a:lnTo>
                  <a:pt x="362" y="764"/>
                </a:lnTo>
                <a:lnTo>
                  <a:pt x="361" y="762"/>
                </a:lnTo>
                <a:lnTo>
                  <a:pt x="360" y="760"/>
                </a:lnTo>
                <a:lnTo>
                  <a:pt x="357" y="757"/>
                </a:lnTo>
                <a:lnTo>
                  <a:pt x="355" y="755"/>
                </a:lnTo>
                <a:lnTo>
                  <a:pt x="353" y="754"/>
                </a:lnTo>
                <a:lnTo>
                  <a:pt x="349" y="753"/>
                </a:lnTo>
                <a:lnTo>
                  <a:pt x="347" y="753"/>
                </a:lnTo>
                <a:lnTo>
                  <a:pt x="302" y="753"/>
                </a:lnTo>
                <a:lnTo>
                  <a:pt x="302" y="662"/>
                </a:lnTo>
                <a:lnTo>
                  <a:pt x="303" y="629"/>
                </a:lnTo>
                <a:lnTo>
                  <a:pt x="305" y="597"/>
                </a:lnTo>
                <a:lnTo>
                  <a:pt x="310" y="566"/>
                </a:lnTo>
                <a:lnTo>
                  <a:pt x="317" y="537"/>
                </a:lnTo>
                <a:lnTo>
                  <a:pt x="326" y="509"/>
                </a:lnTo>
                <a:lnTo>
                  <a:pt x="336" y="482"/>
                </a:lnTo>
                <a:lnTo>
                  <a:pt x="343" y="469"/>
                </a:lnTo>
                <a:lnTo>
                  <a:pt x="348" y="457"/>
                </a:lnTo>
                <a:lnTo>
                  <a:pt x="355" y="446"/>
                </a:lnTo>
                <a:lnTo>
                  <a:pt x="363" y="434"/>
                </a:lnTo>
                <a:lnTo>
                  <a:pt x="373" y="431"/>
                </a:lnTo>
                <a:lnTo>
                  <a:pt x="383" y="426"/>
                </a:lnTo>
                <a:lnTo>
                  <a:pt x="393" y="420"/>
                </a:lnTo>
                <a:lnTo>
                  <a:pt x="401" y="413"/>
                </a:lnTo>
                <a:lnTo>
                  <a:pt x="408" y="404"/>
                </a:lnTo>
                <a:lnTo>
                  <a:pt x="414" y="395"/>
                </a:lnTo>
                <a:lnTo>
                  <a:pt x="418" y="383"/>
                </a:lnTo>
                <a:lnTo>
                  <a:pt x="421" y="372"/>
                </a:lnTo>
                <a:lnTo>
                  <a:pt x="433" y="364"/>
                </a:lnTo>
                <a:lnTo>
                  <a:pt x="445" y="356"/>
                </a:lnTo>
                <a:lnTo>
                  <a:pt x="458" y="348"/>
                </a:lnTo>
                <a:lnTo>
                  <a:pt x="471" y="342"/>
                </a:lnTo>
                <a:lnTo>
                  <a:pt x="485" y="335"/>
                </a:lnTo>
                <a:lnTo>
                  <a:pt x="498" y="329"/>
                </a:lnTo>
                <a:lnTo>
                  <a:pt x="513" y="324"/>
                </a:lnTo>
                <a:lnTo>
                  <a:pt x="529" y="319"/>
                </a:lnTo>
                <a:lnTo>
                  <a:pt x="544" y="315"/>
                </a:lnTo>
                <a:lnTo>
                  <a:pt x="559" y="311"/>
                </a:lnTo>
                <a:lnTo>
                  <a:pt x="576" y="308"/>
                </a:lnTo>
                <a:lnTo>
                  <a:pt x="593" y="306"/>
                </a:lnTo>
                <a:lnTo>
                  <a:pt x="610" y="303"/>
                </a:lnTo>
                <a:lnTo>
                  <a:pt x="627" y="302"/>
                </a:lnTo>
                <a:lnTo>
                  <a:pt x="645" y="301"/>
                </a:lnTo>
                <a:lnTo>
                  <a:pt x="663" y="301"/>
                </a:lnTo>
                <a:lnTo>
                  <a:pt x="754" y="301"/>
                </a:lnTo>
                <a:lnTo>
                  <a:pt x="754" y="346"/>
                </a:lnTo>
                <a:lnTo>
                  <a:pt x="754" y="348"/>
                </a:lnTo>
                <a:lnTo>
                  <a:pt x="755" y="352"/>
                </a:lnTo>
                <a:lnTo>
                  <a:pt x="756" y="354"/>
                </a:lnTo>
                <a:lnTo>
                  <a:pt x="758" y="356"/>
                </a:lnTo>
                <a:lnTo>
                  <a:pt x="761" y="359"/>
                </a:lnTo>
                <a:lnTo>
                  <a:pt x="763" y="360"/>
                </a:lnTo>
                <a:lnTo>
                  <a:pt x="765" y="361"/>
                </a:lnTo>
                <a:lnTo>
                  <a:pt x="768" y="361"/>
                </a:lnTo>
                <a:lnTo>
                  <a:pt x="889" y="361"/>
                </a:lnTo>
                <a:lnTo>
                  <a:pt x="892" y="361"/>
                </a:lnTo>
                <a:lnTo>
                  <a:pt x="895" y="360"/>
                </a:lnTo>
                <a:lnTo>
                  <a:pt x="897" y="359"/>
                </a:lnTo>
                <a:lnTo>
                  <a:pt x="899" y="356"/>
                </a:lnTo>
                <a:lnTo>
                  <a:pt x="902" y="354"/>
                </a:lnTo>
                <a:lnTo>
                  <a:pt x="903" y="352"/>
                </a:lnTo>
                <a:lnTo>
                  <a:pt x="904" y="348"/>
                </a:lnTo>
                <a:lnTo>
                  <a:pt x="904" y="346"/>
                </a:lnTo>
                <a:lnTo>
                  <a:pt x="904" y="225"/>
                </a:lnTo>
                <a:lnTo>
                  <a:pt x="904" y="222"/>
                </a:lnTo>
                <a:lnTo>
                  <a:pt x="903" y="220"/>
                </a:lnTo>
                <a:lnTo>
                  <a:pt x="902" y="217"/>
                </a:lnTo>
                <a:lnTo>
                  <a:pt x="899" y="215"/>
                </a:lnTo>
                <a:lnTo>
                  <a:pt x="897" y="213"/>
                </a:lnTo>
                <a:lnTo>
                  <a:pt x="895" y="212"/>
                </a:lnTo>
                <a:lnTo>
                  <a:pt x="892" y="211"/>
                </a:lnTo>
                <a:lnTo>
                  <a:pt x="889" y="21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36" name="Group 35" descr="Icon of human being and gear. ">
            <a:extLst>
              <a:ext uri="{FF2B5EF4-FFF2-40B4-BE49-F238E27FC236}">
                <a16:creationId xmlns:a16="http://schemas.microsoft.com/office/drawing/2014/main" id="{ECC5F635-1712-4572-A9EC-F94E2199DDBD}"/>
              </a:ext>
            </a:extLst>
          </p:cNvPr>
          <p:cNvGrpSpPr/>
          <p:nvPr/>
        </p:nvGrpSpPr>
        <p:grpSpPr>
          <a:xfrm>
            <a:off x="7133464" y="5355478"/>
            <a:ext cx="338073" cy="339996"/>
            <a:chOff x="6450013" y="5349875"/>
            <a:chExt cx="279399" cy="280988"/>
          </a:xfrm>
          <a:solidFill>
            <a:schemeClr val="bg1"/>
          </a:solidFill>
        </p:grpSpPr>
        <p:sp>
          <p:nvSpPr>
            <p:cNvPr id="37" name="Freeform 3673">
              <a:extLst>
                <a:ext uri="{FF2B5EF4-FFF2-40B4-BE49-F238E27FC236}">
                  <a16:creationId xmlns:a16="http://schemas.microsoft.com/office/drawing/2014/main" id="{D1391604-D4EC-48A8-AE57-EDF194392FB1}"/>
                </a:ext>
              </a:extLst>
            </p:cNvPr>
            <p:cNvSpPr>
              <a:spLocks/>
            </p:cNvSpPr>
            <p:nvPr/>
          </p:nvSpPr>
          <p:spPr bwMode="auto">
            <a:xfrm>
              <a:off x="6450013" y="5349875"/>
              <a:ext cx="182562" cy="238125"/>
            </a:xfrm>
            <a:custGeom>
              <a:avLst/>
              <a:gdLst>
                <a:gd name="T0" fmla="*/ 379 w 459"/>
                <a:gd name="T1" fmla="*/ 550 h 602"/>
                <a:gd name="T2" fmla="*/ 380 w 459"/>
                <a:gd name="T3" fmla="*/ 519 h 602"/>
                <a:gd name="T4" fmla="*/ 345 w 459"/>
                <a:gd name="T5" fmla="*/ 495 h 602"/>
                <a:gd name="T6" fmla="*/ 397 w 459"/>
                <a:gd name="T7" fmla="*/ 400 h 602"/>
                <a:gd name="T8" fmla="*/ 408 w 459"/>
                <a:gd name="T9" fmla="*/ 395 h 602"/>
                <a:gd name="T10" fmla="*/ 450 w 459"/>
                <a:gd name="T11" fmla="*/ 406 h 602"/>
                <a:gd name="T12" fmla="*/ 412 w 459"/>
                <a:gd name="T13" fmla="*/ 384 h 602"/>
                <a:gd name="T14" fmla="*/ 376 w 459"/>
                <a:gd name="T15" fmla="*/ 370 h 602"/>
                <a:gd name="T16" fmla="*/ 361 w 459"/>
                <a:gd name="T17" fmla="*/ 307 h 602"/>
                <a:gd name="T18" fmla="*/ 379 w 459"/>
                <a:gd name="T19" fmla="*/ 288 h 602"/>
                <a:gd name="T20" fmla="*/ 397 w 459"/>
                <a:gd name="T21" fmla="*/ 252 h 602"/>
                <a:gd name="T22" fmla="*/ 406 w 459"/>
                <a:gd name="T23" fmla="*/ 214 h 602"/>
                <a:gd name="T24" fmla="*/ 415 w 459"/>
                <a:gd name="T25" fmla="*/ 202 h 602"/>
                <a:gd name="T26" fmla="*/ 420 w 459"/>
                <a:gd name="T27" fmla="*/ 183 h 602"/>
                <a:gd name="T28" fmla="*/ 416 w 459"/>
                <a:gd name="T29" fmla="*/ 152 h 602"/>
                <a:gd name="T30" fmla="*/ 412 w 459"/>
                <a:gd name="T31" fmla="*/ 121 h 602"/>
                <a:gd name="T32" fmla="*/ 420 w 459"/>
                <a:gd name="T33" fmla="*/ 78 h 602"/>
                <a:gd name="T34" fmla="*/ 415 w 459"/>
                <a:gd name="T35" fmla="*/ 45 h 602"/>
                <a:gd name="T36" fmla="*/ 403 w 459"/>
                <a:gd name="T37" fmla="*/ 27 h 602"/>
                <a:gd name="T38" fmla="*/ 382 w 459"/>
                <a:gd name="T39" fmla="*/ 15 h 602"/>
                <a:gd name="T40" fmla="*/ 341 w 459"/>
                <a:gd name="T41" fmla="*/ 3 h 602"/>
                <a:gd name="T42" fmla="*/ 291 w 459"/>
                <a:gd name="T43" fmla="*/ 0 h 602"/>
                <a:gd name="T44" fmla="*/ 245 w 459"/>
                <a:gd name="T45" fmla="*/ 9 h 602"/>
                <a:gd name="T46" fmla="*/ 213 w 459"/>
                <a:gd name="T47" fmla="*/ 27 h 602"/>
                <a:gd name="T48" fmla="*/ 201 w 459"/>
                <a:gd name="T49" fmla="*/ 42 h 602"/>
                <a:gd name="T50" fmla="*/ 181 w 459"/>
                <a:gd name="T51" fmla="*/ 44 h 602"/>
                <a:gd name="T52" fmla="*/ 163 w 459"/>
                <a:gd name="T53" fmla="*/ 56 h 602"/>
                <a:gd name="T54" fmla="*/ 155 w 459"/>
                <a:gd name="T55" fmla="*/ 87 h 602"/>
                <a:gd name="T56" fmla="*/ 164 w 459"/>
                <a:gd name="T57" fmla="*/ 138 h 602"/>
                <a:gd name="T58" fmla="*/ 159 w 459"/>
                <a:gd name="T59" fmla="*/ 144 h 602"/>
                <a:gd name="T60" fmla="*/ 150 w 459"/>
                <a:gd name="T61" fmla="*/ 162 h 602"/>
                <a:gd name="T62" fmla="*/ 149 w 459"/>
                <a:gd name="T63" fmla="*/ 184 h 602"/>
                <a:gd name="T64" fmla="*/ 154 w 459"/>
                <a:gd name="T65" fmla="*/ 201 h 602"/>
                <a:gd name="T66" fmla="*/ 163 w 459"/>
                <a:gd name="T67" fmla="*/ 214 h 602"/>
                <a:gd name="T68" fmla="*/ 169 w 459"/>
                <a:gd name="T69" fmla="*/ 237 h 602"/>
                <a:gd name="T70" fmla="*/ 179 w 459"/>
                <a:gd name="T71" fmla="*/ 271 h 602"/>
                <a:gd name="T72" fmla="*/ 203 w 459"/>
                <a:gd name="T73" fmla="*/ 306 h 602"/>
                <a:gd name="T74" fmla="*/ 215 w 459"/>
                <a:gd name="T75" fmla="*/ 364 h 602"/>
                <a:gd name="T76" fmla="*/ 171 w 459"/>
                <a:gd name="T77" fmla="*/ 381 h 602"/>
                <a:gd name="T78" fmla="*/ 106 w 459"/>
                <a:gd name="T79" fmla="*/ 401 h 602"/>
                <a:gd name="T80" fmla="*/ 46 w 459"/>
                <a:gd name="T81" fmla="*/ 428 h 602"/>
                <a:gd name="T82" fmla="*/ 22 w 459"/>
                <a:gd name="T83" fmla="*/ 449 h 602"/>
                <a:gd name="T84" fmla="*/ 10 w 459"/>
                <a:gd name="T85" fmla="*/ 479 h 602"/>
                <a:gd name="T86" fmla="*/ 2 w 459"/>
                <a:gd name="T87" fmla="*/ 540 h 602"/>
                <a:gd name="T88" fmla="*/ 1 w 459"/>
                <a:gd name="T89" fmla="*/ 594 h 602"/>
                <a:gd name="T90" fmla="*/ 11 w 459"/>
                <a:gd name="T91" fmla="*/ 602 h 602"/>
                <a:gd name="T92" fmla="*/ 345 w 459"/>
                <a:gd name="T93" fmla="*/ 589 h 602"/>
                <a:gd name="T94" fmla="*/ 352 w 459"/>
                <a:gd name="T95" fmla="*/ 577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59" h="602">
                  <a:moveTo>
                    <a:pt x="352" y="577"/>
                  </a:moveTo>
                  <a:lnTo>
                    <a:pt x="380" y="560"/>
                  </a:lnTo>
                  <a:lnTo>
                    <a:pt x="379" y="550"/>
                  </a:lnTo>
                  <a:lnTo>
                    <a:pt x="379" y="540"/>
                  </a:lnTo>
                  <a:lnTo>
                    <a:pt x="379" y="530"/>
                  </a:lnTo>
                  <a:lnTo>
                    <a:pt x="380" y="519"/>
                  </a:lnTo>
                  <a:lnTo>
                    <a:pt x="352" y="503"/>
                  </a:lnTo>
                  <a:lnTo>
                    <a:pt x="348" y="499"/>
                  </a:lnTo>
                  <a:lnTo>
                    <a:pt x="345" y="495"/>
                  </a:lnTo>
                  <a:lnTo>
                    <a:pt x="345" y="490"/>
                  </a:lnTo>
                  <a:lnTo>
                    <a:pt x="346" y="486"/>
                  </a:lnTo>
                  <a:lnTo>
                    <a:pt x="397" y="400"/>
                  </a:lnTo>
                  <a:lnTo>
                    <a:pt x="399" y="397"/>
                  </a:lnTo>
                  <a:lnTo>
                    <a:pt x="403" y="395"/>
                  </a:lnTo>
                  <a:lnTo>
                    <a:pt x="408" y="395"/>
                  </a:lnTo>
                  <a:lnTo>
                    <a:pt x="413" y="396"/>
                  </a:lnTo>
                  <a:lnTo>
                    <a:pt x="441" y="413"/>
                  </a:lnTo>
                  <a:lnTo>
                    <a:pt x="450" y="406"/>
                  </a:lnTo>
                  <a:lnTo>
                    <a:pt x="459" y="401"/>
                  </a:lnTo>
                  <a:lnTo>
                    <a:pt x="424" y="388"/>
                  </a:lnTo>
                  <a:lnTo>
                    <a:pt x="412" y="384"/>
                  </a:lnTo>
                  <a:lnTo>
                    <a:pt x="400" y="379"/>
                  </a:lnTo>
                  <a:lnTo>
                    <a:pt x="389" y="375"/>
                  </a:lnTo>
                  <a:lnTo>
                    <a:pt x="376" y="370"/>
                  </a:lnTo>
                  <a:lnTo>
                    <a:pt x="368" y="368"/>
                  </a:lnTo>
                  <a:lnTo>
                    <a:pt x="361" y="364"/>
                  </a:lnTo>
                  <a:lnTo>
                    <a:pt x="361" y="307"/>
                  </a:lnTo>
                  <a:lnTo>
                    <a:pt x="366" y="302"/>
                  </a:lnTo>
                  <a:lnTo>
                    <a:pt x="372" y="297"/>
                  </a:lnTo>
                  <a:lnTo>
                    <a:pt x="379" y="288"/>
                  </a:lnTo>
                  <a:lnTo>
                    <a:pt x="385" y="279"/>
                  </a:lnTo>
                  <a:lnTo>
                    <a:pt x="391" y="266"/>
                  </a:lnTo>
                  <a:lnTo>
                    <a:pt x="397" y="252"/>
                  </a:lnTo>
                  <a:lnTo>
                    <a:pt x="400" y="235"/>
                  </a:lnTo>
                  <a:lnTo>
                    <a:pt x="402" y="216"/>
                  </a:lnTo>
                  <a:lnTo>
                    <a:pt x="406" y="214"/>
                  </a:lnTo>
                  <a:lnTo>
                    <a:pt x="409" y="211"/>
                  </a:lnTo>
                  <a:lnTo>
                    <a:pt x="412" y="207"/>
                  </a:lnTo>
                  <a:lnTo>
                    <a:pt x="415" y="202"/>
                  </a:lnTo>
                  <a:lnTo>
                    <a:pt x="417" y="197"/>
                  </a:lnTo>
                  <a:lnTo>
                    <a:pt x="418" y="191"/>
                  </a:lnTo>
                  <a:lnTo>
                    <a:pt x="420" y="183"/>
                  </a:lnTo>
                  <a:lnTo>
                    <a:pt x="420" y="175"/>
                  </a:lnTo>
                  <a:lnTo>
                    <a:pt x="420" y="164"/>
                  </a:lnTo>
                  <a:lnTo>
                    <a:pt x="416" y="152"/>
                  </a:lnTo>
                  <a:lnTo>
                    <a:pt x="412" y="144"/>
                  </a:lnTo>
                  <a:lnTo>
                    <a:pt x="406" y="137"/>
                  </a:lnTo>
                  <a:lnTo>
                    <a:pt x="412" y="121"/>
                  </a:lnTo>
                  <a:lnTo>
                    <a:pt x="417" y="101"/>
                  </a:lnTo>
                  <a:lnTo>
                    <a:pt x="420" y="89"/>
                  </a:lnTo>
                  <a:lnTo>
                    <a:pt x="420" y="78"/>
                  </a:lnTo>
                  <a:lnTo>
                    <a:pt x="420" y="65"/>
                  </a:lnTo>
                  <a:lnTo>
                    <a:pt x="417" y="53"/>
                  </a:lnTo>
                  <a:lnTo>
                    <a:pt x="415" y="45"/>
                  </a:lnTo>
                  <a:lnTo>
                    <a:pt x="412" y="39"/>
                  </a:lnTo>
                  <a:lnTo>
                    <a:pt x="407" y="34"/>
                  </a:lnTo>
                  <a:lnTo>
                    <a:pt x="403" y="27"/>
                  </a:lnTo>
                  <a:lnTo>
                    <a:pt x="397" y="24"/>
                  </a:lnTo>
                  <a:lnTo>
                    <a:pt x="390" y="18"/>
                  </a:lnTo>
                  <a:lnTo>
                    <a:pt x="382" y="15"/>
                  </a:lnTo>
                  <a:lnTo>
                    <a:pt x="376" y="12"/>
                  </a:lnTo>
                  <a:lnTo>
                    <a:pt x="359" y="7"/>
                  </a:lnTo>
                  <a:lnTo>
                    <a:pt x="341" y="3"/>
                  </a:lnTo>
                  <a:lnTo>
                    <a:pt x="325" y="0"/>
                  </a:lnTo>
                  <a:lnTo>
                    <a:pt x="307" y="0"/>
                  </a:lnTo>
                  <a:lnTo>
                    <a:pt x="291" y="0"/>
                  </a:lnTo>
                  <a:lnTo>
                    <a:pt x="276" y="2"/>
                  </a:lnTo>
                  <a:lnTo>
                    <a:pt x="260" y="6"/>
                  </a:lnTo>
                  <a:lnTo>
                    <a:pt x="245" y="9"/>
                  </a:lnTo>
                  <a:lnTo>
                    <a:pt x="231" y="16"/>
                  </a:lnTo>
                  <a:lnTo>
                    <a:pt x="218" y="22"/>
                  </a:lnTo>
                  <a:lnTo>
                    <a:pt x="213" y="27"/>
                  </a:lnTo>
                  <a:lnTo>
                    <a:pt x="209" y="31"/>
                  </a:lnTo>
                  <a:lnTo>
                    <a:pt x="204" y="36"/>
                  </a:lnTo>
                  <a:lnTo>
                    <a:pt x="201" y="42"/>
                  </a:lnTo>
                  <a:lnTo>
                    <a:pt x="194" y="42"/>
                  </a:lnTo>
                  <a:lnTo>
                    <a:pt x="187" y="43"/>
                  </a:lnTo>
                  <a:lnTo>
                    <a:pt x="181" y="44"/>
                  </a:lnTo>
                  <a:lnTo>
                    <a:pt x="176" y="45"/>
                  </a:lnTo>
                  <a:lnTo>
                    <a:pt x="168" y="51"/>
                  </a:lnTo>
                  <a:lnTo>
                    <a:pt x="163" y="56"/>
                  </a:lnTo>
                  <a:lnTo>
                    <a:pt x="158" y="65"/>
                  </a:lnTo>
                  <a:lnTo>
                    <a:pt x="155" y="75"/>
                  </a:lnTo>
                  <a:lnTo>
                    <a:pt x="155" y="87"/>
                  </a:lnTo>
                  <a:lnTo>
                    <a:pt x="155" y="98"/>
                  </a:lnTo>
                  <a:lnTo>
                    <a:pt x="159" y="120"/>
                  </a:lnTo>
                  <a:lnTo>
                    <a:pt x="164" y="138"/>
                  </a:lnTo>
                  <a:lnTo>
                    <a:pt x="164" y="139"/>
                  </a:lnTo>
                  <a:lnTo>
                    <a:pt x="164" y="139"/>
                  </a:lnTo>
                  <a:lnTo>
                    <a:pt x="159" y="144"/>
                  </a:lnTo>
                  <a:lnTo>
                    <a:pt x="154" y="151"/>
                  </a:lnTo>
                  <a:lnTo>
                    <a:pt x="151" y="156"/>
                  </a:lnTo>
                  <a:lnTo>
                    <a:pt x="150" y="162"/>
                  </a:lnTo>
                  <a:lnTo>
                    <a:pt x="149" y="170"/>
                  </a:lnTo>
                  <a:lnTo>
                    <a:pt x="149" y="176"/>
                  </a:lnTo>
                  <a:lnTo>
                    <a:pt x="149" y="184"/>
                  </a:lnTo>
                  <a:lnTo>
                    <a:pt x="150" y="191"/>
                  </a:lnTo>
                  <a:lnTo>
                    <a:pt x="151" y="196"/>
                  </a:lnTo>
                  <a:lnTo>
                    <a:pt x="154" y="201"/>
                  </a:lnTo>
                  <a:lnTo>
                    <a:pt x="156" y="206"/>
                  </a:lnTo>
                  <a:lnTo>
                    <a:pt x="159" y="210"/>
                  </a:lnTo>
                  <a:lnTo>
                    <a:pt x="163" y="214"/>
                  </a:lnTo>
                  <a:lnTo>
                    <a:pt x="167" y="216"/>
                  </a:lnTo>
                  <a:lnTo>
                    <a:pt x="168" y="227"/>
                  </a:lnTo>
                  <a:lnTo>
                    <a:pt x="169" y="237"/>
                  </a:lnTo>
                  <a:lnTo>
                    <a:pt x="172" y="246"/>
                  </a:lnTo>
                  <a:lnTo>
                    <a:pt x="174" y="255"/>
                  </a:lnTo>
                  <a:lnTo>
                    <a:pt x="179" y="271"/>
                  </a:lnTo>
                  <a:lnTo>
                    <a:pt x="187" y="286"/>
                  </a:lnTo>
                  <a:lnTo>
                    <a:pt x="195" y="297"/>
                  </a:lnTo>
                  <a:lnTo>
                    <a:pt x="203" y="306"/>
                  </a:lnTo>
                  <a:lnTo>
                    <a:pt x="210" y="314"/>
                  </a:lnTo>
                  <a:lnTo>
                    <a:pt x="215" y="319"/>
                  </a:lnTo>
                  <a:lnTo>
                    <a:pt x="215" y="364"/>
                  </a:lnTo>
                  <a:lnTo>
                    <a:pt x="201" y="369"/>
                  </a:lnTo>
                  <a:lnTo>
                    <a:pt x="186" y="375"/>
                  </a:lnTo>
                  <a:lnTo>
                    <a:pt x="171" y="381"/>
                  </a:lnTo>
                  <a:lnTo>
                    <a:pt x="155" y="384"/>
                  </a:lnTo>
                  <a:lnTo>
                    <a:pt x="129" y="393"/>
                  </a:lnTo>
                  <a:lnTo>
                    <a:pt x="106" y="401"/>
                  </a:lnTo>
                  <a:lnTo>
                    <a:pt x="83" y="410"/>
                  </a:lnTo>
                  <a:lnTo>
                    <a:pt x="64" y="419"/>
                  </a:lnTo>
                  <a:lnTo>
                    <a:pt x="46" y="428"/>
                  </a:lnTo>
                  <a:lnTo>
                    <a:pt x="32" y="438"/>
                  </a:lnTo>
                  <a:lnTo>
                    <a:pt x="27" y="444"/>
                  </a:lnTo>
                  <a:lnTo>
                    <a:pt x="22" y="449"/>
                  </a:lnTo>
                  <a:lnTo>
                    <a:pt x="18" y="455"/>
                  </a:lnTo>
                  <a:lnTo>
                    <a:pt x="15" y="460"/>
                  </a:lnTo>
                  <a:lnTo>
                    <a:pt x="10" y="479"/>
                  </a:lnTo>
                  <a:lnTo>
                    <a:pt x="6" y="499"/>
                  </a:lnTo>
                  <a:lnTo>
                    <a:pt x="4" y="521"/>
                  </a:lnTo>
                  <a:lnTo>
                    <a:pt x="2" y="540"/>
                  </a:lnTo>
                  <a:lnTo>
                    <a:pt x="0" y="573"/>
                  </a:lnTo>
                  <a:lnTo>
                    <a:pt x="0" y="589"/>
                  </a:lnTo>
                  <a:lnTo>
                    <a:pt x="1" y="594"/>
                  </a:lnTo>
                  <a:lnTo>
                    <a:pt x="4" y="598"/>
                  </a:lnTo>
                  <a:lnTo>
                    <a:pt x="7" y="600"/>
                  </a:lnTo>
                  <a:lnTo>
                    <a:pt x="11" y="602"/>
                  </a:lnTo>
                  <a:lnTo>
                    <a:pt x="350" y="602"/>
                  </a:lnTo>
                  <a:lnTo>
                    <a:pt x="346" y="594"/>
                  </a:lnTo>
                  <a:lnTo>
                    <a:pt x="345" y="589"/>
                  </a:lnTo>
                  <a:lnTo>
                    <a:pt x="345" y="585"/>
                  </a:lnTo>
                  <a:lnTo>
                    <a:pt x="348" y="581"/>
                  </a:lnTo>
                  <a:lnTo>
                    <a:pt x="352" y="57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 name="Freeform 3674">
              <a:extLst>
                <a:ext uri="{FF2B5EF4-FFF2-40B4-BE49-F238E27FC236}">
                  <a16:creationId xmlns:a16="http://schemas.microsoft.com/office/drawing/2014/main" id="{44A4D0F8-0767-41BC-BE62-0AED99EC8B25}"/>
                </a:ext>
              </a:extLst>
            </p:cNvPr>
            <p:cNvSpPr>
              <a:spLocks noEditPoints="1"/>
            </p:cNvSpPr>
            <p:nvPr/>
          </p:nvSpPr>
          <p:spPr bwMode="auto">
            <a:xfrm>
              <a:off x="6597650" y="5497513"/>
              <a:ext cx="131762" cy="133350"/>
            </a:xfrm>
            <a:custGeom>
              <a:avLst/>
              <a:gdLst>
                <a:gd name="T0" fmla="*/ 151 w 332"/>
                <a:gd name="T1" fmla="*/ 243 h 336"/>
                <a:gd name="T2" fmla="*/ 129 w 332"/>
                <a:gd name="T3" fmla="*/ 235 h 336"/>
                <a:gd name="T4" fmla="*/ 111 w 332"/>
                <a:gd name="T5" fmla="*/ 222 h 336"/>
                <a:gd name="T6" fmla="*/ 97 w 332"/>
                <a:gd name="T7" fmla="*/ 204 h 336"/>
                <a:gd name="T8" fmla="*/ 89 w 332"/>
                <a:gd name="T9" fmla="*/ 182 h 336"/>
                <a:gd name="T10" fmla="*/ 88 w 332"/>
                <a:gd name="T11" fmla="*/ 159 h 336"/>
                <a:gd name="T12" fmla="*/ 94 w 332"/>
                <a:gd name="T13" fmla="*/ 136 h 336"/>
                <a:gd name="T14" fmla="*/ 106 w 332"/>
                <a:gd name="T15" fmla="*/ 117 h 336"/>
                <a:gd name="T16" fmla="*/ 122 w 332"/>
                <a:gd name="T17" fmla="*/ 103 h 336"/>
                <a:gd name="T18" fmla="*/ 143 w 332"/>
                <a:gd name="T19" fmla="*/ 92 h 336"/>
                <a:gd name="T20" fmla="*/ 166 w 332"/>
                <a:gd name="T21" fmla="*/ 89 h 336"/>
                <a:gd name="T22" fmla="*/ 189 w 332"/>
                <a:gd name="T23" fmla="*/ 92 h 336"/>
                <a:gd name="T24" fmla="*/ 210 w 332"/>
                <a:gd name="T25" fmla="*/ 103 h 336"/>
                <a:gd name="T26" fmla="*/ 226 w 332"/>
                <a:gd name="T27" fmla="*/ 117 h 336"/>
                <a:gd name="T28" fmla="*/ 238 w 332"/>
                <a:gd name="T29" fmla="*/ 136 h 336"/>
                <a:gd name="T30" fmla="*/ 243 w 332"/>
                <a:gd name="T31" fmla="*/ 159 h 336"/>
                <a:gd name="T32" fmla="*/ 242 w 332"/>
                <a:gd name="T33" fmla="*/ 182 h 336"/>
                <a:gd name="T34" fmla="*/ 234 w 332"/>
                <a:gd name="T35" fmla="*/ 204 h 336"/>
                <a:gd name="T36" fmla="*/ 221 w 332"/>
                <a:gd name="T37" fmla="*/ 222 h 336"/>
                <a:gd name="T38" fmla="*/ 203 w 332"/>
                <a:gd name="T39" fmla="*/ 235 h 336"/>
                <a:gd name="T40" fmla="*/ 181 w 332"/>
                <a:gd name="T41" fmla="*/ 243 h 336"/>
                <a:gd name="T42" fmla="*/ 306 w 332"/>
                <a:gd name="T43" fmla="*/ 204 h 336"/>
                <a:gd name="T44" fmla="*/ 300 w 332"/>
                <a:gd name="T45" fmla="*/ 195 h 336"/>
                <a:gd name="T46" fmla="*/ 302 w 332"/>
                <a:gd name="T47" fmla="*/ 167 h 336"/>
                <a:gd name="T48" fmla="*/ 300 w 332"/>
                <a:gd name="T49" fmla="*/ 139 h 336"/>
                <a:gd name="T50" fmla="*/ 306 w 332"/>
                <a:gd name="T51" fmla="*/ 130 h 336"/>
                <a:gd name="T52" fmla="*/ 269 w 332"/>
                <a:gd name="T53" fmla="*/ 64 h 336"/>
                <a:gd name="T54" fmla="*/ 257 w 332"/>
                <a:gd name="T55" fmla="*/ 65 h 336"/>
                <a:gd name="T56" fmla="*/ 242 w 332"/>
                <a:gd name="T57" fmla="*/ 53 h 336"/>
                <a:gd name="T58" fmla="*/ 215 w 332"/>
                <a:gd name="T59" fmla="*/ 35 h 336"/>
                <a:gd name="T60" fmla="*/ 207 w 332"/>
                <a:gd name="T61" fmla="*/ 27 h 336"/>
                <a:gd name="T62" fmla="*/ 135 w 332"/>
                <a:gd name="T63" fmla="*/ 0 h 336"/>
                <a:gd name="T64" fmla="*/ 133 w 332"/>
                <a:gd name="T65" fmla="*/ 31 h 336"/>
                <a:gd name="T66" fmla="*/ 113 w 332"/>
                <a:gd name="T67" fmla="*/ 41 h 336"/>
                <a:gd name="T68" fmla="*/ 77 w 332"/>
                <a:gd name="T69" fmla="*/ 63 h 336"/>
                <a:gd name="T70" fmla="*/ 67 w 332"/>
                <a:gd name="T71" fmla="*/ 65 h 336"/>
                <a:gd name="T72" fmla="*/ 0 w 332"/>
                <a:gd name="T73" fmla="*/ 114 h 336"/>
                <a:gd name="T74" fmla="*/ 31 w 332"/>
                <a:gd name="T75" fmla="*/ 135 h 336"/>
                <a:gd name="T76" fmla="*/ 30 w 332"/>
                <a:gd name="T77" fmla="*/ 154 h 336"/>
                <a:gd name="T78" fmla="*/ 31 w 332"/>
                <a:gd name="T79" fmla="*/ 191 h 336"/>
                <a:gd name="T80" fmla="*/ 29 w 332"/>
                <a:gd name="T81" fmla="*/ 202 h 336"/>
                <a:gd name="T82" fmla="*/ 38 w 332"/>
                <a:gd name="T83" fmla="*/ 284 h 336"/>
                <a:gd name="T84" fmla="*/ 71 w 332"/>
                <a:gd name="T85" fmla="*/ 267 h 336"/>
                <a:gd name="T86" fmla="*/ 89 w 332"/>
                <a:gd name="T87" fmla="*/ 279 h 336"/>
                <a:gd name="T88" fmla="*/ 139 w 332"/>
                <a:gd name="T89" fmla="*/ 300 h 336"/>
                <a:gd name="T90" fmla="*/ 146 w 332"/>
                <a:gd name="T91" fmla="*/ 308 h 336"/>
                <a:gd name="T92" fmla="*/ 207 w 332"/>
                <a:gd name="T93" fmla="*/ 336 h 336"/>
                <a:gd name="T94" fmla="*/ 208 w 332"/>
                <a:gd name="T95" fmla="*/ 306 h 336"/>
                <a:gd name="T96" fmla="*/ 223 w 332"/>
                <a:gd name="T97" fmla="*/ 297 h 336"/>
                <a:gd name="T98" fmla="*/ 246 w 332"/>
                <a:gd name="T99" fmla="*/ 279 h 336"/>
                <a:gd name="T100" fmla="*/ 257 w 332"/>
                <a:gd name="T101" fmla="*/ 268 h 336"/>
                <a:gd name="T102" fmla="*/ 269 w 332"/>
                <a:gd name="T103" fmla="*/ 270 h 336"/>
                <a:gd name="T104" fmla="*/ 306 w 332"/>
                <a:gd name="T105" fmla="*/ 204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2" h="336">
                  <a:moveTo>
                    <a:pt x="166" y="245"/>
                  </a:moveTo>
                  <a:lnTo>
                    <a:pt x="158" y="244"/>
                  </a:lnTo>
                  <a:lnTo>
                    <a:pt x="151" y="243"/>
                  </a:lnTo>
                  <a:lnTo>
                    <a:pt x="143" y="241"/>
                  </a:lnTo>
                  <a:lnTo>
                    <a:pt x="135" y="239"/>
                  </a:lnTo>
                  <a:lnTo>
                    <a:pt x="129" y="235"/>
                  </a:lnTo>
                  <a:lnTo>
                    <a:pt x="122" y="231"/>
                  </a:lnTo>
                  <a:lnTo>
                    <a:pt x="116" y="227"/>
                  </a:lnTo>
                  <a:lnTo>
                    <a:pt x="111" y="222"/>
                  </a:lnTo>
                  <a:lnTo>
                    <a:pt x="106" y="217"/>
                  </a:lnTo>
                  <a:lnTo>
                    <a:pt x="101" y="211"/>
                  </a:lnTo>
                  <a:lnTo>
                    <a:pt x="97" y="204"/>
                  </a:lnTo>
                  <a:lnTo>
                    <a:pt x="94" y="198"/>
                  </a:lnTo>
                  <a:lnTo>
                    <a:pt x="92" y="190"/>
                  </a:lnTo>
                  <a:lnTo>
                    <a:pt x="89" y="182"/>
                  </a:lnTo>
                  <a:lnTo>
                    <a:pt x="88" y="175"/>
                  </a:lnTo>
                  <a:lnTo>
                    <a:pt x="88" y="167"/>
                  </a:lnTo>
                  <a:lnTo>
                    <a:pt x="88" y="159"/>
                  </a:lnTo>
                  <a:lnTo>
                    <a:pt x="89" y="151"/>
                  </a:lnTo>
                  <a:lnTo>
                    <a:pt x="92" y="144"/>
                  </a:lnTo>
                  <a:lnTo>
                    <a:pt x="94" y="136"/>
                  </a:lnTo>
                  <a:lnTo>
                    <a:pt x="97" y="130"/>
                  </a:lnTo>
                  <a:lnTo>
                    <a:pt x="101" y="123"/>
                  </a:lnTo>
                  <a:lnTo>
                    <a:pt x="106" y="117"/>
                  </a:lnTo>
                  <a:lnTo>
                    <a:pt x="111" y="112"/>
                  </a:lnTo>
                  <a:lnTo>
                    <a:pt x="116" y="106"/>
                  </a:lnTo>
                  <a:lnTo>
                    <a:pt x="122" y="103"/>
                  </a:lnTo>
                  <a:lnTo>
                    <a:pt x="129" y="99"/>
                  </a:lnTo>
                  <a:lnTo>
                    <a:pt x="135" y="95"/>
                  </a:lnTo>
                  <a:lnTo>
                    <a:pt x="143" y="92"/>
                  </a:lnTo>
                  <a:lnTo>
                    <a:pt x="151" y="90"/>
                  </a:lnTo>
                  <a:lnTo>
                    <a:pt x="158" y="90"/>
                  </a:lnTo>
                  <a:lnTo>
                    <a:pt x="166" y="89"/>
                  </a:lnTo>
                  <a:lnTo>
                    <a:pt x="174" y="90"/>
                  </a:lnTo>
                  <a:lnTo>
                    <a:pt x="181" y="90"/>
                  </a:lnTo>
                  <a:lnTo>
                    <a:pt x="189" y="92"/>
                  </a:lnTo>
                  <a:lnTo>
                    <a:pt x="196" y="95"/>
                  </a:lnTo>
                  <a:lnTo>
                    <a:pt x="203" y="99"/>
                  </a:lnTo>
                  <a:lnTo>
                    <a:pt x="210" y="103"/>
                  </a:lnTo>
                  <a:lnTo>
                    <a:pt x="215" y="106"/>
                  </a:lnTo>
                  <a:lnTo>
                    <a:pt x="221" y="112"/>
                  </a:lnTo>
                  <a:lnTo>
                    <a:pt x="226" y="117"/>
                  </a:lnTo>
                  <a:lnTo>
                    <a:pt x="230" y="123"/>
                  </a:lnTo>
                  <a:lnTo>
                    <a:pt x="234" y="130"/>
                  </a:lnTo>
                  <a:lnTo>
                    <a:pt x="238" y="136"/>
                  </a:lnTo>
                  <a:lnTo>
                    <a:pt x="241" y="144"/>
                  </a:lnTo>
                  <a:lnTo>
                    <a:pt x="242" y="151"/>
                  </a:lnTo>
                  <a:lnTo>
                    <a:pt x="243" y="159"/>
                  </a:lnTo>
                  <a:lnTo>
                    <a:pt x="244" y="167"/>
                  </a:lnTo>
                  <a:lnTo>
                    <a:pt x="243" y="175"/>
                  </a:lnTo>
                  <a:lnTo>
                    <a:pt x="242" y="182"/>
                  </a:lnTo>
                  <a:lnTo>
                    <a:pt x="241" y="190"/>
                  </a:lnTo>
                  <a:lnTo>
                    <a:pt x="238" y="198"/>
                  </a:lnTo>
                  <a:lnTo>
                    <a:pt x="234" y="204"/>
                  </a:lnTo>
                  <a:lnTo>
                    <a:pt x="230" y="211"/>
                  </a:lnTo>
                  <a:lnTo>
                    <a:pt x="226" y="217"/>
                  </a:lnTo>
                  <a:lnTo>
                    <a:pt x="221" y="222"/>
                  </a:lnTo>
                  <a:lnTo>
                    <a:pt x="215" y="227"/>
                  </a:lnTo>
                  <a:lnTo>
                    <a:pt x="210" y="231"/>
                  </a:lnTo>
                  <a:lnTo>
                    <a:pt x="203" y="235"/>
                  </a:lnTo>
                  <a:lnTo>
                    <a:pt x="196" y="239"/>
                  </a:lnTo>
                  <a:lnTo>
                    <a:pt x="189" y="241"/>
                  </a:lnTo>
                  <a:lnTo>
                    <a:pt x="181" y="243"/>
                  </a:lnTo>
                  <a:lnTo>
                    <a:pt x="174" y="244"/>
                  </a:lnTo>
                  <a:lnTo>
                    <a:pt x="166" y="245"/>
                  </a:lnTo>
                  <a:close/>
                  <a:moveTo>
                    <a:pt x="306" y="204"/>
                  </a:moveTo>
                  <a:lnTo>
                    <a:pt x="302" y="202"/>
                  </a:lnTo>
                  <a:lnTo>
                    <a:pt x="301" y="199"/>
                  </a:lnTo>
                  <a:lnTo>
                    <a:pt x="300" y="195"/>
                  </a:lnTo>
                  <a:lnTo>
                    <a:pt x="300" y="191"/>
                  </a:lnTo>
                  <a:lnTo>
                    <a:pt x="302" y="180"/>
                  </a:lnTo>
                  <a:lnTo>
                    <a:pt x="302" y="167"/>
                  </a:lnTo>
                  <a:lnTo>
                    <a:pt x="302" y="154"/>
                  </a:lnTo>
                  <a:lnTo>
                    <a:pt x="300" y="142"/>
                  </a:lnTo>
                  <a:lnTo>
                    <a:pt x="300" y="139"/>
                  </a:lnTo>
                  <a:lnTo>
                    <a:pt x="301" y="135"/>
                  </a:lnTo>
                  <a:lnTo>
                    <a:pt x="302" y="132"/>
                  </a:lnTo>
                  <a:lnTo>
                    <a:pt x="306" y="130"/>
                  </a:lnTo>
                  <a:lnTo>
                    <a:pt x="332" y="114"/>
                  </a:lnTo>
                  <a:lnTo>
                    <a:pt x="293" y="50"/>
                  </a:lnTo>
                  <a:lnTo>
                    <a:pt x="269" y="64"/>
                  </a:lnTo>
                  <a:lnTo>
                    <a:pt x="265" y="65"/>
                  </a:lnTo>
                  <a:lnTo>
                    <a:pt x="261" y="65"/>
                  </a:lnTo>
                  <a:lnTo>
                    <a:pt x="257" y="65"/>
                  </a:lnTo>
                  <a:lnTo>
                    <a:pt x="255" y="63"/>
                  </a:lnTo>
                  <a:lnTo>
                    <a:pt x="251" y="59"/>
                  </a:lnTo>
                  <a:lnTo>
                    <a:pt x="242" y="53"/>
                  </a:lnTo>
                  <a:lnTo>
                    <a:pt x="233" y="45"/>
                  </a:lnTo>
                  <a:lnTo>
                    <a:pt x="224" y="40"/>
                  </a:lnTo>
                  <a:lnTo>
                    <a:pt x="215" y="35"/>
                  </a:lnTo>
                  <a:lnTo>
                    <a:pt x="211" y="33"/>
                  </a:lnTo>
                  <a:lnTo>
                    <a:pt x="208" y="31"/>
                  </a:lnTo>
                  <a:lnTo>
                    <a:pt x="207" y="27"/>
                  </a:lnTo>
                  <a:lnTo>
                    <a:pt x="207" y="24"/>
                  </a:lnTo>
                  <a:lnTo>
                    <a:pt x="207" y="0"/>
                  </a:lnTo>
                  <a:lnTo>
                    <a:pt x="135" y="0"/>
                  </a:lnTo>
                  <a:lnTo>
                    <a:pt x="135" y="24"/>
                  </a:lnTo>
                  <a:lnTo>
                    <a:pt x="134" y="27"/>
                  </a:lnTo>
                  <a:lnTo>
                    <a:pt x="133" y="31"/>
                  </a:lnTo>
                  <a:lnTo>
                    <a:pt x="130" y="33"/>
                  </a:lnTo>
                  <a:lnTo>
                    <a:pt x="126" y="35"/>
                  </a:lnTo>
                  <a:lnTo>
                    <a:pt x="113" y="41"/>
                  </a:lnTo>
                  <a:lnTo>
                    <a:pt x="101" y="47"/>
                  </a:lnTo>
                  <a:lnTo>
                    <a:pt x="88" y="55"/>
                  </a:lnTo>
                  <a:lnTo>
                    <a:pt x="77" y="63"/>
                  </a:lnTo>
                  <a:lnTo>
                    <a:pt x="75" y="65"/>
                  </a:lnTo>
                  <a:lnTo>
                    <a:pt x="71" y="65"/>
                  </a:lnTo>
                  <a:lnTo>
                    <a:pt x="67" y="65"/>
                  </a:lnTo>
                  <a:lnTo>
                    <a:pt x="63" y="64"/>
                  </a:lnTo>
                  <a:lnTo>
                    <a:pt x="38" y="50"/>
                  </a:lnTo>
                  <a:lnTo>
                    <a:pt x="0" y="114"/>
                  </a:lnTo>
                  <a:lnTo>
                    <a:pt x="26" y="130"/>
                  </a:lnTo>
                  <a:lnTo>
                    <a:pt x="29" y="132"/>
                  </a:lnTo>
                  <a:lnTo>
                    <a:pt x="31" y="135"/>
                  </a:lnTo>
                  <a:lnTo>
                    <a:pt x="33" y="139"/>
                  </a:lnTo>
                  <a:lnTo>
                    <a:pt x="31" y="142"/>
                  </a:lnTo>
                  <a:lnTo>
                    <a:pt x="30" y="154"/>
                  </a:lnTo>
                  <a:lnTo>
                    <a:pt x="30" y="167"/>
                  </a:lnTo>
                  <a:lnTo>
                    <a:pt x="30" y="178"/>
                  </a:lnTo>
                  <a:lnTo>
                    <a:pt x="31" y="191"/>
                  </a:lnTo>
                  <a:lnTo>
                    <a:pt x="33" y="195"/>
                  </a:lnTo>
                  <a:lnTo>
                    <a:pt x="31" y="199"/>
                  </a:lnTo>
                  <a:lnTo>
                    <a:pt x="29" y="202"/>
                  </a:lnTo>
                  <a:lnTo>
                    <a:pt x="26" y="204"/>
                  </a:lnTo>
                  <a:lnTo>
                    <a:pt x="0" y="220"/>
                  </a:lnTo>
                  <a:lnTo>
                    <a:pt x="38" y="284"/>
                  </a:lnTo>
                  <a:lnTo>
                    <a:pt x="63" y="270"/>
                  </a:lnTo>
                  <a:lnTo>
                    <a:pt x="67" y="268"/>
                  </a:lnTo>
                  <a:lnTo>
                    <a:pt x="71" y="267"/>
                  </a:lnTo>
                  <a:lnTo>
                    <a:pt x="75" y="268"/>
                  </a:lnTo>
                  <a:lnTo>
                    <a:pt x="77" y="271"/>
                  </a:lnTo>
                  <a:lnTo>
                    <a:pt x="89" y="279"/>
                  </a:lnTo>
                  <a:lnTo>
                    <a:pt x="106" y="286"/>
                  </a:lnTo>
                  <a:lnTo>
                    <a:pt x="124" y="295"/>
                  </a:lnTo>
                  <a:lnTo>
                    <a:pt x="139" y="300"/>
                  </a:lnTo>
                  <a:lnTo>
                    <a:pt x="142" y="303"/>
                  </a:lnTo>
                  <a:lnTo>
                    <a:pt x="144" y="306"/>
                  </a:lnTo>
                  <a:lnTo>
                    <a:pt x="146" y="308"/>
                  </a:lnTo>
                  <a:lnTo>
                    <a:pt x="147" y="312"/>
                  </a:lnTo>
                  <a:lnTo>
                    <a:pt x="147" y="336"/>
                  </a:lnTo>
                  <a:lnTo>
                    <a:pt x="207" y="336"/>
                  </a:lnTo>
                  <a:lnTo>
                    <a:pt x="207" y="312"/>
                  </a:lnTo>
                  <a:lnTo>
                    <a:pt x="207" y="308"/>
                  </a:lnTo>
                  <a:lnTo>
                    <a:pt x="208" y="306"/>
                  </a:lnTo>
                  <a:lnTo>
                    <a:pt x="211" y="303"/>
                  </a:lnTo>
                  <a:lnTo>
                    <a:pt x="215" y="300"/>
                  </a:lnTo>
                  <a:lnTo>
                    <a:pt x="223" y="297"/>
                  </a:lnTo>
                  <a:lnTo>
                    <a:pt x="230" y="291"/>
                  </a:lnTo>
                  <a:lnTo>
                    <a:pt x="238" y="285"/>
                  </a:lnTo>
                  <a:lnTo>
                    <a:pt x="246" y="279"/>
                  </a:lnTo>
                  <a:lnTo>
                    <a:pt x="250" y="275"/>
                  </a:lnTo>
                  <a:lnTo>
                    <a:pt x="255" y="271"/>
                  </a:lnTo>
                  <a:lnTo>
                    <a:pt x="257" y="268"/>
                  </a:lnTo>
                  <a:lnTo>
                    <a:pt x="261" y="267"/>
                  </a:lnTo>
                  <a:lnTo>
                    <a:pt x="265" y="268"/>
                  </a:lnTo>
                  <a:lnTo>
                    <a:pt x="269" y="270"/>
                  </a:lnTo>
                  <a:lnTo>
                    <a:pt x="295" y="284"/>
                  </a:lnTo>
                  <a:lnTo>
                    <a:pt x="332" y="220"/>
                  </a:lnTo>
                  <a:lnTo>
                    <a:pt x="306" y="2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39" name="Group 38" descr="Icon of gears. ">
            <a:extLst>
              <a:ext uri="{FF2B5EF4-FFF2-40B4-BE49-F238E27FC236}">
                <a16:creationId xmlns:a16="http://schemas.microsoft.com/office/drawing/2014/main" id="{5BC0E3F0-447D-4721-AB1F-C8243BA36671}"/>
              </a:ext>
            </a:extLst>
          </p:cNvPr>
          <p:cNvGrpSpPr/>
          <p:nvPr/>
        </p:nvGrpSpPr>
        <p:grpSpPr>
          <a:xfrm>
            <a:off x="4717582" y="5353558"/>
            <a:ext cx="343837" cy="343837"/>
            <a:chOff x="7613650" y="1387475"/>
            <a:chExt cx="284163" cy="284163"/>
          </a:xfrm>
          <a:solidFill>
            <a:schemeClr val="bg1"/>
          </a:solidFill>
        </p:grpSpPr>
        <p:sp>
          <p:nvSpPr>
            <p:cNvPr id="40" name="Freeform 4359">
              <a:extLst>
                <a:ext uri="{FF2B5EF4-FFF2-40B4-BE49-F238E27FC236}">
                  <a16:creationId xmlns:a16="http://schemas.microsoft.com/office/drawing/2014/main" id="{351831F3-9830-4A23-8B34-11A3FCCA027E}"/>
                </a:ext>
              </a:extLst>
            </p:cNvPr>
            <p:cNvSpPr>
              <a:spLocks noEditPoints="1"/>
            </p:cNvSpPr>
            <p:nvPr/>
          </p:nvSpPr>
          <p:spPr bwMode="auto">
            <a:xfrm>
              <a:off x="7613650" y="1471613"/>
              <a:ext cx="200025" cy="200025"/>
            </a:xfrm>
            <a:custGeom>
              <a:avLst/>
              <a:gdLst>
                <a:gd name="T0" fmla="*/ 276 w 629"/>
                <a:gd name="T1" fmla="*/ 436 h 629"/>
                <a:gd name="T2" fmla="*/ 233 w 629"/>
                <a:gd name="T3" fmla="*/ 411 h 629"/>
                <a:gd name="T4" fmla="*/ 202 w 629"/>
                <a:gd name="T5" fmla="*/ 374 h 629"/>
                <a:gd name="T6" fmla="*/ 187 w 629"/>
                <a:gd name="T7" fmla="*/ 325 h 629"/>
                <a:gd name="T8" fmla="*/ 192 w 629"/>
                <a:gd name="T9" fmla="*/ 274 h 629"/>
                <a:gd name="T10" fmla="*/ 216 w 629"/>
                <a:gd name="T11" fmla="*/ 231 h 629"/>
                <a:gd name="T12" fmla="*/ 253 w 629"/>
                <a:gd name="T13" fmla="*/ 199 h 629"/>
                <a:gd name="T14" fmla="*/ 301 w 629"/>
                <a:gd name="T15" fmla="*/ 184 h 629"/>
                <a:gd name="T16" fmla="*/ 352 w 629"/>
                <a:gd name="T17" fmla="*/ 190 h 629"/>
                <a:gd name="T18" fmla="*/ 395 w 629"/>
                <a:gd name="T19" fmla="*/ 213 h 629"/>
                <a:gd name="T20" fmla="*/ 426 w 629"/>
                <a:gd name="T21" fmla="*/ 252 h 629"/>
                <a:gd name="T22" fmla="*/ 441 w 629"/>
                <a:gd name="T23" fmla="*/ 300 h 629"/>
                <a:gd name="T24" fmla="*/ 436 w 629"/>
                <a:gd name="T25" fmla="*/ 350 h 629"/>
                <a:gd name="T26" fmla="*/ 413 w 629"/>
                <a:gd name="T27" fmla="*/ 394 h 629"/>
                <a:gd name="T28" fmla="*/ 375 w 629"/>
                <a:gd name="T29" fmla="*/ 425 h 629"/>
                <a:gd name="T30" fmla="*/ 327 w 629"/>
                <a:gd name="T31" fmla="*/ 440 h 629"/>
                <a:gd name="T32" fmla="*/ 572 w 629"/>
                <a:gd name="T33" fmla="*/ 346 h 629"/>
                <a:gd name="T34" fmla="*/ 574 w 629"/>
                <a:gd name="T35" fmla="*/ 302 h 629"/>
                <a:gd name="T36" fmla="*/ 620 w 629"/>
                <a:gd name="T37" fmla="*/ 241 h 629"/>
                <a:gd name="T38" fmla="*/ 628 w 629"/>
                <a:gd name="T39" fmla="*/ 231 h 629"/>
                <a:gd name="T40" fmla="*/ 625 w 629"/>
                <a:gd name="T41" fmla="*/ 219 h 629"/>
                <a:gd name="T42" fmla="*/ 544 w 629"/>
                <a:gd name="T43" fmla="*/ 84 h 629"/>
                <a:gd name="T44" fmla="*/ 532 w 629"/>
                <a:gd name="T45" fmla="*/ 83 h 629"/>
                <a:gd name="T46" fmla="*/ 447 w 629"/>
                <a:gd name="T47" fmla="*/ 88 h 629"/>
                <a:gd name="T48" fmla="*/ 407 w 629"/>
                <a:gd name="T49" fmla="*/ 69 h 629"/>
                <a:gd name="T50" fmla="*/ 404 w 629"/>
                <a:gd name="T51" fmla="*/ 7 h 629"/>
                <a:gd name="T52" fmla="*/ 395 w 629"/>
                <a:gd name="T53" fmla="*/ 0 h 629"/>
                <a:gd name="T54" fmla="*/ 235 w 629"/>
                <a:gd name="T55" fmla="*/ 1 h 629"/>
                <a:gd name="T56" fmla="*/ 227 w 629"/>
                <a:gd name="T57" fmla="*/ 10 h 629"/>
                <a:gd name="T58" fmla="*/ 216 w 629"/>
                <a:gd name="T59" fmla="*/ 72 h 629"/>
                <a:gd name="T60" fmla="*/ 177 w 629"/>
                <a:gd name="T61" fmla="*/ 91 h 629"/>
                <a:gd name="T62" fmla="*/ 98 w 629"/>
                <a:gd name="T63" fmla="*/ 84 h 629"/>
                <a:gd name="T64" fmla="*/ 87 w 629"/>
                <a:gd name="T65" fmla="*/ 83 h 629"/>
                <a:gd name="T66" fmla="*/ 78 w 629"/>
                <a:gd name="T67" fmla="*/ 90 h 629"/>
                <a:gd name="T68" fmla="*/ 1 w 629"/>
                <a:gd name="T69" fmla="*/ 228 h 629"/>
                <a:gd name="T70" fmla="*/ 57 w 629"/>
                <a:gd name="T71" fmla="*/ 269 h 629"/>
                <a:gd name="T72" fmla="*/ 54 w 629"/>
                <a:gd name="T73" fmla="*/ 313 h 629"/>
                <a:gd name="T74" fmla="*/ 57 w 629"/>
                <a:gd name="T75" fmla="*/ 355 h 629"/>
                <a:gd name="T76" fmla="*/ 2 w 629"/>
                <a:gd name="T77" fmla="*/ 391 h 629"/>
                <a:gd name="T78" fmla="*/ 1 w 629"/>
                <a:gd name="T79" fmla="*/ 402 h 629"/>
                <a:gd name="T80" fmla="*/ 86 w 629"/>
                <a:gd name="T81" fmla="*/ 543 h 629"/>
                <a:gd name="T82" fmla="*/ 98 w 629"/>
                <a:gd name="T83" fmla="*/ 542 h 629"/>
                <a:gd name="T84" fmla="*/ 177 w 629"/>
                <a:gd name="T85" fmla="*/ 533 h 629"/>
                <a:gd name="T86" fmla="*/ 216 w 629"/>
                <a:gd name="T87" fmla="*/ 552 h 629"/>
                <a:gd name="T88" fmla="*/ 227 w 629"/>
                <a:gd name="T89" fmla="*/ 620 h 629"/>
                <a:gd name="T90" fmla="*/ 235 w 629"/>
                <a:gd name="T91" fmla="*/ 628 h 629"/>
                <a:gd name="T92" fmla="*/ 395 w 629"/>
                <a:gd name="T93" fmla="*/ 629 h 629"/>
                <a:gd name="T94" fmla="*/ 404 w 629"/>
                <a:gd name="T95" fmla="*/ 623 h 629"/>
                <a:gd name="T96" fmla="*/ 407 w 629"/>
                <a:gd name="T97" fmla="*/ 556 h 629"/>
                <a:gd name="T98" fmla="*/ 447 w 629"/>
                <a:gd name="T99" fmla="*/ 538 h 629"/>
                <a:gd name="T100" fmla="*/ 533 w 629"/>
                <a:gd name="T101" fmla="*/ 543 h 629"/>
                <a:gd name="T102" fmla="*/ 545 w 629"/>
                <a:gd name="T103" fmla="*/ 543 h 629"/>
                <a:gd name="T104" fmla="*/ 627 w 629"/>
                <a:gd name="T105" fmla="*/ 405 h 629"/>
                <a:gd name="T106" fmla="*/ 628 w 629"/>
                <a:gd name="T107" fmla="*/ 394 h 629"/>
                <a:gd name="T108" fmla="*/ 621 w 629"/>
                <a:gd name="T109" fmla="*/ 385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29" h="629">
                  <a:moveTo>
                    <a:pt x="314" y="441"/>
                  </a:moveTo>
                  <a:lnTo>
                    <a:pt x="301" y="440"/>
                  </a:lnTo>
                  <a:lnTo>
                    <a:pt x="288" y="439"/>
                  </a:lnTo>
                  <a:lnTo>
                    <a:pt x="276" y="436"/>
                  </a:lnTo>
                  <a:lnTo>
                    <a:pt x="264" y="430"/>
                  </a:lnTo>
                  <a:lnTo>
                    <a:pt x="253" y="425"/>
                  </a:lnTo>
                  <a:lnTo>
                    <a:pt x="242" y="418"/>
                  </a:lnTo>
                  <a:lnTo>
                    <a:pt x="233" y="411"/>
                  </a:lnTo>
                  <a:lnTo>
                    <a:pt x="223" y="404"/>
                  </a:lnTo>
                  <a:lnTo>
                    <a:pt x="216" y="394"/>
                  </a:lnTo>
                  <a:lnTo>
                    <a:pt x="208" y="384"/>
                  </a:lnTo>
                  <a:lnTo>
                    <a:pt x="202" y="374"/>
                  </a:lnTo>
                  <a:lnTo>
                    <a:pt x="196" y="362"/>
                  </a:lnTo>
                  <a:lnTo>
                    <a:pt x="192" y="350"/>
                  </a:lnTo>
                  <a:lnTo>
                    <a:pt x="189" y="338"/>
                  </a:lnTo>
                  <a:lnTo>
                    <a:pt x="187" y="325"/>
                  </a:lnTo>
                  <a:lnTo>
                    <a:pt x="186" y="313"/>
                  </a:lnTo>
                  <a:lnTo>
                    <a:pt x="187" y="300"/>
                  </a:lnTo>
                  <a:lnTo>
                    <a:pt x="189" y="287"/>
                  </a:lnTo>
                  <a:lnTo>
                    <a:pt x="192" y="274"/>
                  </a:lnTo>
                  <a:lnTo>
                    <a:pt x="196" y="262"/>
                  </a:lnTo>
                  <a:lnTo>
                    <a:pt x="202" y="252"/>
                  </a:lnTo>
                  <a:lnTo>
                    <a:pt x="208" y="241"/>
                  </a:lnTo>
                  <a:lnTo>
                    <a:pt x="216" y="231"/>
                  </a:lnTo>
                  <a:lnTo>
                    <a:pt x="223" y="222"/>
                  </a:lnTo>
                  <a:lnTo>
                    <a:pt x="233" y="213"/>
                  </a:lnTo>
                  <a:lnTo>
                    <a:pt x="242" y="206"/>
                  </a:lnTo>
                  <a:lnTo>
                    <a:pt x="253" y="199"/>
                  </a:lnTo>
                  <a:lnTo>
                    <a:pt x="264" y="194"/>
                  </a:lnTo>
                  <a:lnTo>
                    <a:pt x="276" y="190"/>
                  </a:lnTo>
                  <a:lnTo>
                    <a:pt x="288" y="186"/>
                  </a:lnTo>
                  <a:lnTo>
                    <a:pt x="301" y="184"/>
                  </a:lnTo>
                  <a:lnTo>
                    <a:pt x="314" y="184"/>
                  </a:lnTo>
                  <a:lnTo>
                    <a:pt x="327" y="184"/>
                  </a:lnTo>
                  <a:lnTo>
                    <a:pt x="340" y="186"/>
                  </a:lnTo>
                  <a:lnTo>
                    <a:pt x="352" y="190"/>
                  </a:lnTo>
                  <a:lnTo>
                    <a:pt x="363" y="194"/>
                  </a:lnTo>
                  <a:lnTo>
                    <a:pt x="375" y="199"/>
                  </a:lnTo>
                  <a:lnTo>
                    <a:pt x="386" y="206"/>
                  </a:lnTo>
                  <a:lnTo>
                    <a:pt x="395" y="213"/>
                  </a:lnTo>
                  <a:lnTo>
                    <a:pt x="404" y="222"/>
                  </a:lnTo>
                  <a:lnTo>
                    <a:pt x="413" y="231"/>
                  </a:lnTo>
                  <a:lnTo>
                    <a:pt x="420" y="241"/>
                  </a:lnTo>
                  <a:lnTo>
                    <a:pt x="426" y="252"/>
                  </a:lnTo>
                  <a:lnTo>
                    <a:pt x="432" y="262"/>
                  </a:lnTo>
                  <a:lnTo>
                    <a:pt x="436" y="274"/>
                  </a:lnTo>
                  <a:lnTo>
                    <a:pt x="439" y="287"/>
                  </a:lnTo>
                  <a:lnTo>
                    <a:pt x="441" y="300"/>
                  </a:lnTo>
                  <a:lnTo>
                    <a:pt x="443" y="313"/>
                  </a:lnTo>
                  <a:lnTo>
                    <a:pt x="441" y="325"/>
                  </a:lnTo>
                  <a:lnTo>
                    <a:pt x="439" y="338"/>
                  </a:lnTo>
                  <a:lnTo>
                    <a:pt x="436" y="350"/>
                  </a:lnTo>
                  <a:lnTo>
                    <a:pt x="432" y="362"/>
                  </a:lnTo>
                  <a:lnTo>
                    <a:pt x="426" y="374"/>
                  </a:lnTo>
                  <a:lnTo>
                    <a:pt x="420" y="384"/>
                  </a:lnTo>
                  <a:lnTo>
                    <a:pt x="413" y="394"/>
                  </a:lnTo>
                  <a:lnTo>
                    <a:pt x="404" y="404"/>
                  </a:lnTo>
                  <a:lnTo>
                    <a:pt x="395" y="411"/>
                  </a:lnTo>
                  <a:lnTo>
                    <a:pt x="386" y="418"/>
                  </a:lnTo>
                  <a:lnTo>
                    <a:pt x="375" y="425"/>
                  </a:lnTo>
                  <a:lnTo>
                    <a:pt x="363" y="430"/>
                  </a:lnTo>
                  <a:lnTo>
                    <a:pt x="352" y="436"/>
                  </a:lnTo>
                  <a:lnTo>
                    <a:pt x="340" y="439"/>
                  </a:lnTo>
                  <a:lnTo>
                    <a:pt x="327" y="440"/>
                  </a:lnTo>
                  <a:lnTo>
                    <a:pt x="314" y="441"/>
                  </a:lnTo>
                  <a:close/>
                  <a:moveTo>
                    <a:pt x="621" y="385"/>
                  </a:moveTo>
                  <a:lnTo>
                    <a:pt x="571" y="355"/>
                  </a:lnTo>
                  <a:lnTo>
                    <a:pt x="572" y="346"/>
                  </a:lnTo>
                  <a:lnTo>
                    <a:pt x="573" y="335"/>
                  </a:lnTo>
                  <a:lnTo>
                    <a:pt x="574" y="323"/>
                  </a:lnTo>
                  <a:lnTo>
                    <a:pt x="574" y="313"/>
                  </a:lnTo>
                  <a:lnTo>
                    <a:pt x="574" y="302"/>
                  </a:lnTo>
                  <a:lnTo>
                    <a:pt x="573" y="291"/>
                  </a:lnTo>
                  <a:lnTo>
                    <a:pt x="572" y="280"/>
                  </a:lnTo>
                  <a:lnTo>
                    <a:pt x="570" y="269"/>
                  </a:lnTo>
                  <a:lnTo>
                    <a:pt x="620" y="241"/>
                  </a:lnTo>
                  <a:lnTo>
                    <a:pt x="623" y="239"/>
                  </a:lnTo>
                  <a:lnTo>
                    <a:pt x="624" y="237"/>
                  </a:lnTo>
                  <a:lnTo>
                    <a:pt x="627" y="234"/>
                  </a:lnTo>
                  <a:lnTo>
                    <a:pt x="628" y="231"/>
                  </a:lnTo>
                  <a:lnTo>
                    <a:pt x="628" y="228"/>
                  </a:lnTo>
                  <a:lnTo>
                    <a:pt x="628" y="226"/>
                  </a:lnTo>
                  <a:lnTo>
                    <a:pt x="628" y="223"/>
                  </a:lnTo>
                  <a:lnTo>
                    <a:pt x="625" y="219"/>
                  </a:lnTo>
                  <a:lnTo>
                    <a:pt x="551" y="90"/>
                  </a:lnTo>
                  <a:lnTo>
                    <a:pt x="548" y="87"/>
                  </a:lnTo>
                  <a:lnTo>
                    <a:pt x="546" y="85"/>
                  </a:lnTo>
                  <a:lnTo>
                    <a:pt x="544" y="84"/>
                  </a:lnTo>
                  <a:lnTo>
                    <a:pt x="541" y="83"/>
                  </a:lnTo>
                  <a:lnTo>
                    <a:pt x="539" y="81"/>
                  </a:lnTo>
                  <a:lnTo>
                    <a:pt x="536" y="81"/>
                  </a:lnTo>
                  <a:lnTo>
                    <a:pt x="532" y="83"/>
                  </a:lnTo>
                  <a:lnTo>
                    <a:pt x="530" y="84"/>
                  </a:lnTo>
                  <a:lnTo>
                    <a:pt x="481" y="113"/>
                  </a:lnTo>
                  <a:lnTo>
                    <a:pt x="465" y="99"/>
                  </a:lnTo>
                  <a:lnTo>
                    <a:pt x="447" y="88"/>
                  </a:lnTo>
                  <a:lnTo>
                    <a:pt x="438" y="83"/>
                  </a:lnTo>
                  <a:lnTo>
                    <a:pt x="429" y="77"/>
                  </a:lnTo>
                  <a:lnTo>
                    <a:pt x="418" y="73"/>
                  </a:lnTo>
                  <a:lnTo>
                    <a:pt x="407" y="69"/>
                  </a:lnTo>
                  <a:lnTo>
                    <a:pt x="407" y="15"/>
                  </a:lnTo>
                  <a:lnTo>
                    <a:pt x="407" y="12"/>
                  </a:lnTo>
                  <a:lnTo>
                    <a:pt x="406" y="10"/>
                  </a:lnTo>
                  <a:lnTo>
                    <a:pt x="404" y="7"/>
                  </a:lnTo>
                  <a:lnTo>
                    <a:pt x="403" y="4"/>
                  </a:lnTo>
                  <a:lnTo>
                    <a:pt x="401" y="2"/>
                  </a:lnTo>
                  <a:lnTo>
                    <a:pt x="398" y="1"/>
                  </a:lnTo>
                  <a:lnTo>
                    <a:pt x="395" y="0"/>
                  </a:lnTo>
                  <a:lnTo>
                    <a:pt x="392" y="0"/>
                  </a:lnTo>
                  <a:lnTo>
                    <a:pt x="241" y="0"/>
                  </a:lnTo>
                  <a:lnTo>
                    <a:pt x="238" y="0"/>
                  </a:lnTo>
                  <a:lnTo>
                    <a:pt x="235" y="1"/>
                  </a:lnTo>
                  <a:lnTo>
                    <a:pt x="233" y="2"/>
                  </a:lnTo>
                  <a:lnTo>
                    <a:pt x="231" y="4"/>
                  </a:lnTo>
                  <a:lnTo>
                    <a:pt x="229" y="7"/>
                  </a:lnTo>
                  <a:lnTo>
                    <a:pt x="227" y="10"/>
                  </a:lnTo>
                  <a:lnTo>
                    <a:pt x="226" y="12"/>
                  </a:lnTo>
                  <a:lnTo>
                    <a:pt x="226" y="15"/>
                  </a:lnTo>
                  <a:lnTo>
                    <a:pt x="226" y="69"/>
                  </a:lnTo>
                  <a:lnTo>
                    <a:pt x="216" y="72"/>
                  </a:lnTo>
                  <a:lnTo>
                    <a:pt x="206" y="76"/>
                  </a:lnTo>
                  <a:lnTo>
                    <a:pt x="196" y="80"/>
                  </a:lnTo>
                  <a:lnTo>
                    <a:pt x="187" y="86"/>
                  </a:lnTo>
                  <a:lnTo>
                    <a:pt x="177" y="91"/>
                  </a:lnTo>
                  <a:lnTo>
                    <a:pt x="168" y="98"/>
                  </a:lnTo>
                  <a:lnTo>
                    <a:pt x="159" y="105"/>
                  </a:lnTo>
                  <a:lnTo>
                    <a:pt x="149" y="113"/>
                  </a:lnTo>
                  <a:lnTo>
                    <a:pt x="98" y="84"/>
                  </a:lnTo>
                  <a:lnTo>
                    <a:pt x="96" y="83"/>
                  </a:lnTo>
                  <a:lnTo>
                    <a:pt x="93" y="81"/>
                  </a:lnTo>
                  <a:lnTo>
                    <a:pt x="90" y="81"/>
                  </a:lnTo>
                  <a:lnTo>
                    <a:pt x="87" y="83"/>
                  </a:lnTo>
                  <a:lnTo>
                    <a:pt x="84" y="84"/>
                  </a:lnTo>
                  <a:lnTo>
                    <a:pt x="82" y="85"/>
                  </a:lnTo>
                  <a:lnTo>
                    <a:pt x="80" y="87"/>
                  </a:lnTo>
                  <a:lnTo>
                    <a:pt x="78" y="90"/>
                  </a:lnTo>
                  <a:lnTo>
                    <a:pt x="3" y="219"/>
                  </a:lnTo>
                  <a:lnTo>
                    <a:pt x="1" y="222"/>
                  </a:lnTo>
                  <a:lnTo>
                    <a:pt x="1" y="225"/>
                  </a:lnTo>
                  <a:lnTo>
                    <a:pt x="1" y="228"/>
                  </a:lnTo>
                  <a:lnTo>
                    <a:pt x="1" y="230"/>
                  </a:lnTo>
                  <a:lnTo>
                    <a:pt x="4" y="236"/>
                  </a:lnTo>
                  <a:lnTo>
                    <a:pt x="8" y="241"/>
                  </a:lnTo>
                  <a:lnTo>
                    <a:pt x="57" y="269"/>
                  </a:lnTo>
                  <a:lnTo>
                    <a:pt x="56" y="280"/>
                  </a:lnTo>
                  <a:lnTo>
                    <a:pt x="55" y="291"/>
                  </a:lnTo>
                  <a:lnTo>
                    <a:pt x="54" y="302"/>
                  </a:lnTo>
                  <a:lnTo>
                    <a:pt x="54" y="313"/>
                  </a:lnTo>
                  <a:lnTo>
                    <a:pt x="54" y="323"/>
                  </a:lnTo>
                  <a:lnTo>
                    <a:pt x="55" y="335"/>
                  </a:lnTo>
                  <a:lnTo>
                    <a:pt x="56" y="346"/>
                  </a:lnTo>
                  <a:lnTo>
                    <a:pt x="57" y="355"/>
                  </a:lnTo>
                  <a:lnTo>
                    <a:pt x="7" y="385"/>
                  </a:lnTo>
                  <a:lnTo>
                    <a:pt x="5" y="387"/>
                  </a:lnTo>
                  <a:lnTo>
                    <a:pt x="3" y="389"/>
                  </a:lnTo>
                  <a:lnTo>
                    <a:pt x="2" y="391"/>
                  </a:lnTo>
                  <a:lnTo>
                    <a:pt x="1" y="394"/>
                  </a:lnTo>
                  <a:lnTo>
                    <a:pt x="0" y="396"/>
                  </a:lnTo>
                  <a:lnTo>
                    <a:pt x="1" y="399"/>
                  </a:lnTo>
                  <a:lnTo>
                    <a:pt x="1" y="402"/>
                  </a:lnTo>
                  <a:lnTo>
                    <a:pt x="2" y="405"/>
                  </a:lnTo>
                  <a:lnTo>
                    <a:pt x="78" y="536"/>
                  </a:lnTo>
                  <a:lnTo>
                    <a:pt x="81" y="540"/>
                  </a:lnTo>
                  <a:lnTo>
                    <a:pt x="86" y="543"/>
                  </a:lnTo>
                  <a:lnTo>
                    <a:pt x="89" y="544"/>
                  </a:lnTo>
                  <a:lnTo>
                    <a:pt x="93" y="544"/>
                  </a:lnTo>
                  <a:lnTo>
                    <a:pt x="95" y="543"/>
                  </a:lnTo>
                  <a:lnTo>
                    <a:pt x="98" y="542"/>
                  </a:lnTo>
                  <a:lnTo>
                    <a:pt x="149" y="513"/>
                  </a:lnTo>
                  <a:lnTo>
                    <a:pt x="159" y="520"/>
                  </a:lnTo>
                  <a:lnTo>
                    <a:pt x="168" y="527"/>
                  </a:lnTo>
                  <a:lnTo>
                    <a:pt x="177" y="533"/>
                  </a:lnTo>
                  <a:lnTo>
                    <a:pt x="187" y="539"/>
                  </a:lnTo>
                  <a:lnTo>
                    <a:pt x="196" y="544"/>
                  </a:lnTo>
                  <a:lnTo>
                    <a:pt x="206" y="549"/>
                  </a:lnTo>
                  <a:lnTo>
                    <a:pt x="216" y="552"/>
                  </a:lnTo>
                  <a:lnTo>
                    <a:pt x="226" y="556"/>
                  </a:lnTo>
                  <a:lnTo>
                    <a:pt x="226" y="614"/>
                  </a:lnTo>
                  <a:lnTo>
                    <a:pt x="226" y="617"/>
                  </a:lnTo>
                  <a:lnTo>
                    <a:pt x="227" y="620"/>
                  </a:lnTo>
                  <a:lnTo>
                    <a:pt x="229" y="623"/>
                  </a:lnTo>
                  <a:lnTo>
                    <a:pt x="231" y="625"/>
                  </a:lnTo>
                  <a:lnTo>
                    <a:pt x="233" y="627"/>
                  </a:lnTo>
                  <a:lnTo>
                    <a:pt x="235" y="628"/>
                  </a:lnTo>
                  <a:lnTo>
                    <a:pt x="238" y="629"/>
                  </a:lnTo>
                  <a:lnTo>
                    <a:pt x="241" y="629"/>
                  </a:lnTo>
                  <a:lnTo>
                    <a:pt x="392" y="629"/>
                  </a:lnTo>
                  <a:lnTo>
                    <a:pt x="395" y="629"/>
                  </a:lnTo>
                  <a:lnTo>
                    <a:pt x="398" y="628"/>
                  </a:lnTo>
                  <a:lnTo>
                    <a:pt x="401" y="627"/>
                  </a:lnTo>
                  <a:lnTo>
                    <a:pt x="403" y="625"/>
                  </a:lnTo>
                  <a:lnTo>
                    <a:pt x="404" y="623"/>
                  </a:lnTo>
                  <a:lnTo>
                    <a:pt x="406" y="620"/>
                  </a:lnTo>
                  <a:lnTo>
                    <a:pt x="407" y="617"/>
                  </a:lnTo>
                  <a:lnTo>
                    <a:pt x="407" y="614"/>
                  </a:lnTo>
                  <a:lnTo>
                    <a:pt x="407" y="556"/>
                  </a:lnTo>
                  <a:lnTo>
                    <a:pt x="418" y="552"/>
                  </a:lnTo>
                  <a:lnTo>
                    <a:pt x="429" y="548"/>
                  </a:lnTo>
                  <a:lnTo>
                    <a:pt x="438" y="544"/>
                  </a:lnTo>
                  <a:lnTo>
                    <a:pt x="447" y="538"/>
                  </a:lnTo>
                  <a:lnTo>
                    <a:pt x="465" y="527"/>
                  </a:lnTo>
                  <a:lnTo>
                    <a:pt x="481" y="513"/>
                  </a:lnTo>
                  <a:lnTo>
                    <a:pt x="530" y="542"/>
                  </a:lnTo>
                  <a:lnTo>
                    <a:pt x="533" y="543"/>
                  </a:lnTo>
                  <a:lnTo>
                    <a:pt x="537" y="544"/>
                  </a:lnTo>
                  <a:lnTo>
                    <a:pt x="539" y="544"/>
                  </a:lnTo>
                  <a:lnTo>
                    <a:pt x="542" y="543"/>
                  </a:lnTo>
                  <a:lnTo>
                    <a:pt x="545" y="543"/>
                  </a:lnTo>
                  <a:lnTo>
                    <a:pt x="547" y="540"/>
                  </a:lnTo>
                  <a:lnTo>
                    <a:pt x="550" y="539"/>
                  </a:lnTo>
                  <a:lnTo>
                    <a:pt x="552" y="536"/>
                  </a:lnTo>
                  <a:lnTo>
                    <a:pt x="627" y="405"/>
                  </a:lnTo>
                  <a:lnTo>
                    <a:pt x="628" y="402"/>
                  </a:lnTo>
                  <a:lnTo>
                    <a:pt x="628" y="399"/>
                  </a:lnTo>
                  <a:lnTo>
                    <a:pt x="629" y="396"/>
                  </a:lnTo>
                  <a:lnTo>
                    <a:pt x="628" y="394"/>
                  </a:lnTo>
                  <a:lnTo>
                    <a:pt x="627" y="391"/>
                  </a:lnTo>
                  <a:lnTo>
                    <a:pt x="625" y="389"/>
                  </a:lnTo>
                  <a:lnTo>
                    <a:pt x="623" y="387"/>
                  </a:lnTo>
                  <a:lnTo>
                    <a:pt x="621" y="3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1" name="Freeform 4360">
              <a:extLst>
                <a:ext uri="{FF2B5EF4-FFF2-40B4-BE49-F238E27FC236}">
                  <a16:creationId xmlns:a16="http://schemas.microsoft.com/office/drawing/2014/main" id="{CDB8F87B-81A2-480F-ADA8-BFB5FD890ACD}"/>
                </a:ext>
              </a:extLst>
            </p:cNvPr>
            <p:cNvSpPr>
              <a:spLocks noEditPoints="1"/>
            </p:cNvSpPr>
            <p:nvPr/>
          </p:nvSpPr>
          <p:spPr bwMode="auto">
            <a:xfrm>
              <a:off x="7781925" y="1387475"/>
              <a:ext cx="115888" cy="117475"/>
            </a:xfrm>
            <a:custGeom>
              <a:avLst/>
              <a:gdLst>
                <a:gd name="T0" fmla="*/ 160 w 362"/>
                <a:gd name="T1" fmla="*/ 252 h 369"/>
                <a:gd name="T2" fmla="*/ 135 w 362"/>
                <a:gd name="T3" fmla="*/ 238 h 369"/>
                <a:gd name="T4" fmla="*/ 118 w 362"/>
                <a:gd name="T5" fmla="*/ 218 h 369"/>
                <a:gd name="T6" fmla="*/ 109 w 362"/>
                <a:gd name="T7" fmla="*/ 190 h 369"/>
                <a:gd name="T8" fmla="*/ 113 w 362"/>
                <a:gd name="T9" fmla="*/ 162 h 369"/>
                <a:gd name="T10" fmla="*/ 125 w 362"/>
                <a:gd name="T11" fmla="*/ 138 h 369"/>
                <a:gd name="T12" fmla="*/ 147 w 362"/>
                <a:gd name="T13" fmla="*/ 121 h 369"/>
                <a:gd name="T14" fmla="*/ 174 w 362"/>
                <a:gd name="T15" fmla="*/ 112 h 369"/>
                <a:gd name="T16" fmla="*/ 202 w 362"/>
                <a:gd name="T17" fmla="*/ 114 h 369"/>
                <a:gd name="T18" fmla="*/ 226 w 362"/>
                <a:gd name="T19" fmla="*/ 128 h 369"/>
                <a:gd name="T20" fmla="*/ 244 w 362"/>
                <a:gd name="T21" fmla="*/ 149 h 369"/>
                <a:gd name="T22" fmla="*/ 252 w 362"/>
                <a:gd name="T23" fmla="*/ 176 h 369"/>
                <a:gd name="T24" fmla="*/ 250 w 362"/>
                <a:gd name="T25" fmla="*/ 205 h 369"/>
                <a:gd name="T26" fmla="*/ 236 w 362"/>
                <a:gd name="T27" fmla="*/ 229 h 369"/>
                <a:gd name="T28" fmla="*/ 215 w 362"/>
                <a:gd name="T29" fmla="*/ 247 h 369"/>
                <a:gd name="T30" fmla="*/ 189 w 362"/>
                <a:gd name="T31" fmla="*/ 254 h 369"/>
                <a:gd name="T32" fmla="*/ 328 w 362"/>
                <a:gd name="T33" fmla="*/ 195 h 369"/>
                <a:gd name="T34" fmla="*/ 354 w 362"/>
                <a:gd name="T35" fmla="*/ 144 h 369"/>
                <a:gd name="T36" fmla="*/ 361 w 362"/>
                <a:gd name="T37" fmla="*/ 136 h 369"/>
                <a:gd name="T38" fmla="*/ 360 w 362"/>
                <a:gd name="T39" fmla="*/ 124 h 369"/>
                <a:gd name="T40" fmla="*/ 316 w 362"/>
                <a:gd name="T41" fmla="*/ 53 h 369"/>
                <a:gd name="T42" fmla="*/ 304 w 362"/>
                <a:gd name="T43" fmla="*/ 52 h 369"/>
                <a:gd name="T44" fmla="*/ 256 w 362"/>
                <a:gd name="T45" fmla="*/ 56 h 369"/>
                <a:gd name="T46" fmla="*/ 236 w 362"/>
                <a:gd name="T47" fmla="*/ 10 h 369"/>
                <a:gd name="T48" fmla="*/ 229 w 362"/>
                <a:gd name="T49" fmla="*/ 2 h 369"/>
                <a:gd name="T50" fmla="*/ 146 w 362"/>
                <a:gd name="T51" fmla="*/ 0 h 369"/>
                <a:gd name="T52" fmla="*/ 135 w 362"/>
                <a:gd name="T53" fmla="*/ 3 h 369"/>
                <a:gd name="T54" fmla="*/ 131 w 362"/>
                <a:gd name="T55" fmla="*/ 14 h 369"/>
                <a:gd name="T56" fmla="*/ 99 w 362"/>
                <a:gd name="T57" fmla="*/ 63 h 369"/>
                <a:gd name="T58" fmla="*/ 55 w 362"/>
                <a:gd name="T59" fmla="*/ 51 h 369"/>
                <a:gd name="T60" fmla="*/ 44 w 362"/>
                <a:gd name="T61" fmla="*/ 54 h 369"/>
                <a:gd name="T62" fmla="*/ 1 w 362"/>
                <a:gd name="T63" fmla="*/ 126 h 369"/>
                <a:gd name="T64" fmla="*/ 2 w 362"/>
                <a:gd name="T65" fmla="*/ 139 h 369"/>
                <a:gd name="T66" fmla="*/ 36 w 362"/>
                <a:gd name="T67" fmla="*/ 160 h 369"/>
                <a:gd name="T68" fmla="*/ 36 w 362"/>
                <a:gd name="T69" fmla="*/ 207 h 369"/>
                <a:gd name="T70" fmla="*/ 1 w 362"/>
                <a:gd name="T71" fmla="*/ 230 h 369"/>
                <a:gd name="T72" fmla="*/ 1 w 362"/>
                <a:gd name="T73" fmla="*/ 240 h 369"/>
                <a:gd name="T74" fmla="*/ 44 w 362"/>
                <a:gd name="T75" fmla="*/ 313 h 369"/>
                <a:gd name="T76" fmla="*/ 60 w 362"/>
                <a:gd name="T77" fmla="*/ 314 h 369"/>
                <a:gd name="T78" fmla="*/ 120 w 362"/>
                <a:gd name="T79" fmla="*/ 316 h 369"/>
                <a:gd name="T80" fmla="*/ 132 w 362"/>
                <a:gd name="T81" fmla="*/ 359 h 369"/>
                <a:gd name="T82" fmla="*/ 140 w 362"/>
                <a:gd name="T83" fmla="*/ 368 h 369"/>
                <a:gd name="T84" fmla="*/ 225 w 362"/>
                <a:gd name="T85" fmla="*/ 368 h 369"/>
                <a:gd name="T86" fmla="*/ 233 w 362"/>
                <a:gd name="T87" fmla="*/ 361 h 369"/>
                <a:gd name="T88" fmla="*/ 237 w 362"/>
                <a:gd name="T89" fmla="*/ 321 h 369"/>
                <a:gd name="T90" fmla="*/ 274 w 362"/>
                <a:gd name="T91" fmla="*/ 298 h 369"/>
                <a:gd name="T92" fmla="*/ 310 w 362"/>
                <a:gd name="T93" fmla="*/ 316 h 369"/>
                <a:gd name="T94" fmla="*/ 360 w 362"/>
                <a:gd name="T95" fmla="*/ 243 h 369"/>
                <a:gd name="T96" fmla="*/ 362 w 362"/>
                <a:gd name="T97" fmla="*/ 232 h 369"/>
                <a:gd name="T98" fmla="*/ 354 w 362"/>
                <a:gd name="T99" fmla="*/ 223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62" h="369">
                  <a:moveTo>
                    <a:pt x="181" y="255"/>
                  </a:moveTo>
                  <a:lnTo>
                    <a:pt x="174" y="254"/>
                  </a:lnTo>
                  <a:lnTo>
                    <a:pt x="166" y="253"/>
                  </a:lnTo>
                  <a:lnTo>
                    <a:pt x="160" y="252"/>
                  </a:lnTo>
                  <a:lnTo>
                    <a:pt x="153" y="249"/>
                  </a:lnTo>
                  <a:lnTo>
                    <a:pt x="147" y="247"/>
                  </a:lnTo>
                  <a:lnTo>
                    <a:pt x="141" y="243"/>
                  </a:lnTo>
                  <a:lnTo>
                    <a:pt x="135" y="238"/>
                  </a:lnTo>
                  <a:lnTo>
                    <a:pt x="131" y="234"/>
                  </a:lnTo>
                  <a:lnTo>
                    <a:pt x="125" y="229"/>
                  </a:lnTo>
                  <a:lnTo>
                    <a:pt x="122" y="223"/>
                  </a:lnTo>
                  <a:lnTo>
                    <a:pt x="118" y="218"/>
                  </a:lnTo>
                  <a:lnTo>
                    <a:pt x="115" y="212"/>
                  </a:lnTo>
                  <a:lnTo>
                    <a:pt x="113" y="205"/>
                  </a:lnTo>
                  <a:lnTo>
                    <a:pt x="110" y="198"/>
                  </a:lnTo>
                  <a:lnTo>
                    <a:pt x="109" y="190"/>
                  </a:lnTo>
                  <a:lnTo>
                    <a:pt x="109" y="183"/>
                  </a:lnTo>
                  <a:lnTo>
                    <a:pt x="109" y="176"/>
                  </a:lnTo>
                  <a:lnTo>
                    <a:pt x="110" y="169"/>
                  </a:lnTo>
                  <a:lnTo>
                    <a:pt x="113" y="162"/>
                  </a:lnTo>
                  <a:lnTo>
                    <a:pt x="115" y="156"/>
                  </a:lnTo>
                  <a:lnTo>
                    <a:pt x="118" y="149"/>
                  </a:lnTo>
                  <a:lnTo>
                    <a:pt x="122" y="143"/>
                  </a:lnTo>
                  <a:lnTo>
                    <a:pt x="125" y="138"/>
                  </a:lnTo>
                  <a:lnTo>
                    <a:pt x="131" y="132"/>
                  </a:lnTo>
                  <a:lnTo>
                    <a:pt x="135" y="128"/>
                  </a:lnTo>
                  <a:lnTo>
                    <a:pt x="141" y="124"/>
                  </a:lnTo>
                  <a:lnTo>
                    <a:pt x="147" y="121"/>
                  </a:lnTo>
                  <a:lnTo>
                    <a:pt x="153" y="117"/>
                  </a:lnTo>
                  <a:lnTo>
                    <a:pt x="160" y="114"/>
                  </a:lnTo>
                  <a:lnTo>
                    <a:pt x="166" y="113"/>
                  </a:lnTo>
                  <a:lnTo>
                    <a:pt x="174" y="112"/>
                  </a:lnTo>
                  <a:lnTo>
                    <a:pt x="181" y="111"/>
                  </a:lnTo>
                  <a:lnTo>
                    <a:pt x="189" y="112"/>
                  </a:lnTo>
                  <a:lnTo>
                    <a:pt x="195" y="113"/>
                  </a:lnTo>
                  <a:lnTo>
                    <a:pt x="202" y="114"/>
                  </a:lnTo>
                  <a:lnTo>
                    <a:pt x="209" y="117"/>
                  </a:lnTo>
                  <a:lnTo>
                    <a:pt x="215" y="121"/>
                  </a:lnTo>
                  <a:lnTo>
                    <a:pt x="221" y="124"/>
                  </a:lnTo>
                  <a:lnTo>
                    <a:pt x="226" y="128"/>
                  </a:lnTo>
                  <a:lnTo>
                    <a:pt x="231" y="132"/>
                  </a:lnTo>
                  <a:lnTo>
                    <a:pt x="236" y="138"/>
                  </a:lnTo>
                  <a:lnTo>
                    <a:pt x="240" y="143"/>
                  </a:lnTo>
                  <a:lnTo>
                    <a:pt x="244" y="149"/>
                  </a:lnTo>
                  <a:lnTo>
                    <a:pt x="247" y="156"/>
                  </a:lnTo>
                  <a:lnTo>
                    <a:pt x="250" y="162"/>
                  </a:lnTo>
                  <a:lnTo>
                    <a:pt x="251" y="169"/>
                  </a:lnTo>
                  <a:lnTo>
                    <a:pt x="252" y="176"/>
                  </a:lnTo>
                  <a:lnTo>
                    <a:pt x="253" y="183"/>
                  </a:lnTo>
                  <a:lnTo>
                    <a:pt x="252" y="190"/>
                  </a:lnTo>
                  <a:lnTo>
                    <a:pt x="251" y="198"/>
                  </a:lnTo>
                  <a:lnTo>
                    <a:pt x="250" y="205"/>
                  </a:lnTo>
                  <a:lnTo>
                    <a:pt x="247" y="212"/>
                  </a:lnTo>
                  <a:lnTo>
                    <a:pt x="244" y="218"/>
                  </a:lnTo>
                  <a:lnTo>
                    <a:pt x="240" y="223"/>
                  </a:lnTo>
                  <a:lnTo>
                    <a:pt x="236" y="229"/>
                  </a:lnTo>
                  <a:lnTo>
                    <a:pt x="231" y="234"/>
                  </a:lnTo>
                  <a:lnTo>
                    <a:pt x="226" y="238"/>
                  </a:lnTo>
                  <a:lnTo>
                    <a:pt x="221" y="243"/>
                  </a:lnTo>
                  <a:lnTo>
                    <a:pt x="215" y="247"/>
                  </a:lnTo>
                  <a:lnTo>
                    <a:pt x="209" y="249"/>
                  </a:lnTo>
                  <a:lnTo>
                    <a:pt x="202" y="252"/>
                  </a:lnTo>
                  <a:lnTo>
                    <a:pt x="195" y="253"/>
                  </a:lnTo>
                  <a:lnTo>
                    <a:pt x="189" y="254"/>
                  </a:lnTo>
                  <a:lnTo>
                    <a:pt x="181" y="255"/>
                  </a:lnTo>
                  <a:close/>
                  <a:moveTo>
                    <a:pt x="354" y="223"/>
                  </a:moveTo>
                  <a:lnTo>
                    <a:pt x="327" y="207"/>
                  </a:lnTo>
                  <a:lnTo>
                    <a:pt x="328" y="195"/>
                  </a:lnTo>
                  <a:lnTo>
                    <a:pt x="328" y="183"/>
                  </a:lnTo>
                  <a:lnTo>
                    <a:pt x="328" y="172"/>
                  </a:lnTo>
                  <a:lnTo>
                    <a:pt x="327" y="160"/>
                  </a:lnTo>
                  <a:lnTo>
                    <a:pt x="354" y="144"/>
                  </a:lnTo>
                  <a:lnTo>
                    <a:pt x="357" y="143"/>
                  </a:lnTo>
                  <a:lnTo>
                    <a:pt x="359" y="141"/>
                  </a:lnTo>
                  <a:lnTo>
                    <a:pt x="360" y="139"/>
                  </a:lnTo>
                  <a:lnTo>
                    <a:pt x="361" y="136"/>
                  </a:lnTo>
                  <a:lnTo>
                    <a:pt x="362" y="132"/>
                  </a:lnTo>
                  <a:lnTo>
                    <a:pt x="362" y="129"/>
                  </a:lnTo>
                  <a:lnTo>
                    <a:pt x="361" y="126"/>
                  </a:lnTo>
                  <a:lnTo>
                    <a:pt x="360" y="124"/>
                  </a:lnTo>
                  <a:lnTo>
                    <a:pt x="322" y="59"/>
                  </a:lnTo>
                  <a:lnTo>
                    <a:pt x="320" y="56"/>
                  </a:lnTo>
                  <a:lnTo>
                    <a:pt x="318" y="54"/>
                  </a:lnTo>
                  <a:lnTo>
                    <a:pt x="316" y="53"/>
                  </a:lnTo>
                  <a:lnTo>
                    <a:pt x="313" y="51"/>
                  </a:lnTo>
                  <a:lnTo>
                    <a:pt x="309" y="51"/>
                  </a:lnTo>
                  <a:lnTo>
                    <a:pt x="307" y="51"/>
                  </a:lnTo>
                  <a:lnTo>
                    <a:pt x="304" y="52"/>
                  </a:lnTo>
                  <a:lnTo>
                    <a:pt x="301" y="53"/>
                  </a:lnTo>
                  <a:lnTo>
                    <a:pt x="274" y="69"/>
                  </a:lnTo>
                  <a:lnTo>
                    <a:pt x="266" y="63"/>
                  </a:lnTo>
                  <a:lnTo>
                    <a:pt x="256" y="56"/>
                  </a:lnTo>
                  <a:lnTo>
                    <a:pt x="246" y="51"/>
                  </a:lnTo>
                  <a:lnTo>
                    <a:pt x="237" y="47"/>
                  </a:lnTo>
                  <a:lnTo>
                    <a:pt x="237" y="14"/>
                  </a:lnTo>
                  <a:lnTo>
                    <a:pt x="236" y="10"/>
                  </a:lnTo>
                  <a:lnTo>
                    <a:pt x="236" y="8"/>
                  </a:lnTo>
                  <a:lnTo>
                    <a:pt x="233" y="5"/>
                  </a:lnTo>
                  <a:lnTo>
                    <a:pt x="232" y="3"/>
                  </a:lnTo>
                  <a:lnTo>
                    <a:pt x="229" y="2"/>
                  </a:lnTo>
                  <a:lnTo>
                    <a:pt x="227" y="1"/>
                  </a:lnTo>
                  <a:lnTo>
                    <a:pt x="224" y="0"/>
                  </a:lnTo>
                  <a:lnTo>
                    <a:pt x="222" y="0"/>
                  </a:lnTo>
                  <a:lnTo>
                    <a:pt x="146" y="0"/>
                  </a:lnTo>
                  <a:lnTo>
                    <a:pt x="143" y="0"/>
                  </a:lnTo>
                  <a:lnTo>
                    <a:pt x="140" y="1"/>
                  </a:lnTo>
                  <a:lnTo>
                    <a:pt x="137" y="2"/>
                  </a:lnTo>
                  <a:lnTo>
                    <a:pt x="135" y="3"/>
                  </a:lnTo>
                  <a:lnTo>
                    <a:pt x="134" y="5"/>
                  </a:lnTo>
                  <a:lnTo>
                    <a:pt x="132" y="8"/>
                  </a:lnTo>
                  <a:lnTo>
                    <a:pt x="132" y="10"/>
                  </a:lnTo>
                  <a:lnTo>
                    <a:pt x="131" y="14"/>
                  </a:lnTo>
                  <a:lnTo>
                    <a:pt x="131" y="47"/>
                  </a:lnTo>
                  <a:lnTo>
                    <a:pt x="120" y="52"/>
                  </a:lnTo>
                  <a:lnTo>
                    <a:pt x="109" y="57"/>
                  </a:lnTo>
                  <a:lnTo>
                    <a:pt x="99" y="63"/>
                  </a:lnTo>
                  <a:lnTo>
                    <a:pt x="90" y="69"/>
                  </a:lnTo>
                  <a:lnTo>
                    <a:pt x="61" y="53"/>
                  </a:lnTo>
                  <a:lnTo>
                    <a:pt x="58" y="52"/>
                  </a:lnTo>
                  <a:lnTo>
                    <a:pt x="55" y="51"/>
                  </a:lnTo>
                  <a:lnTo>
                    <a:pt x="53" y="51"/>
                  </a:lnTo>
                  <a:lnTo>
                    <a:pt x="49" y="51"/>
                  </a:lnTo>
                  <a:lnTo>
                    <a:pt x="47" y="52"/>
                  </a:lnTo>
                  <a:lnTo>
                    <a:pt x="44" y="54"/>
                  </a:lnTo>
                  <a:lnTo>
                    <a:pt x="42" y="56"/>
                  </a:lnTo>
                  <a:lnTo>
                    <a:pt x="41" y="59"/>
                  </a:lnTo>
                  <a:lnTo>
                    <a:pt x="2" y="124"/>
                  </a:lnTo>
                  <a:lnTo>
                    <a:pt x="1" y="126"/>
                  </a:lnTo>
                  <a:lnTo>
                    <a:pt x="0" y="129"/>
                  </a:lnTo>
                  <a:lnTo>
                    <a:pt x="0" y="132"/>
                  </a:lnTo>
                  <a:lnTo>
                    <a:pt x="1" y="136"/>
                  </a:lnTo>
                  <a:lnTo>
                    <a:pt x="2" y="139"/>
                  </a:lnTo>
                  <a:lnTo>
                    <a:pt x="3" y="141"/>
                  </a:lnTo>
                  <a:lnTo>
                    <a:pt x="6" y="143"/>
                  </a:lnTo>
                  <a:lnTo>
                    <a:pt x="8" y="144"/>
                  </a:lnTo>
                  <a:lnTo>
                    <a:pt x="36" y="160"/>
                  </a:lnTo>
                  <a:lnTo>
                    <a:pt x="34" y="172"/>
                  </a:lnTo>
                  <a:lnTo>
                    <a:pt x="34" y="183"/>
                  </a:lnTo>
                  <a:lnTo>
                    <a:pt x="34" y="195"/>
                  </a:lnTo>
                  <a:lnTo>
                    <a:pt x="36" y="207"/>
                  </a:lnTo>
                  <a:lnTo>
                    <a:pt x="8" y="223"/>
                  </a:lnTo>
                  <a:lnTo>
                    <a:pt x="6" y="224"/>
                  </a:lnTo>
                  <a:lnTo>
                    <a:pt x="3" y="227"/>
                  </a:lnTo>
                  <a:lnTo>
                    <a:pt x="1" y="230"/>
                  </a:lnTo>
                  <a:lnTo>
                    <a:pt x="0" y="233"/>
                  </a:lnTo>
                  <a:lnTo>
                    <a:pt x="0" y="235"/>
                  </a:lnTo>
                  <a:lnTo>
                    <a:pt x="0" y="237"/>
                  </a:lnTo>
                  <a:lnTo>
                    <a:pt x="1" y="240"/>
                  </a:lnTo>
                  <a:lnTo>
                    <a:pt x="2" y="243"/>
                  </a:lnTo>
                  <a:lnTo>
                    <a:pt x="40" y="309"/>
                  </a:lnTo>
                  <a:lnTo>
                    <a:pt x="42" y="311"/>
                  </a:lnTo>
                  <a:lnTo>
                    <a:pt x="44" y="313"/>
                  </a:lnTo>
                  <a:lnTo>
                    <a:pt x="46" y="314"/>
                  </a:lnTo>
                  <a:lnTo>
                    <a:pt x="48" y="315"/>
                  </a:lnTo>
                  <a:lnTo>
                    <a:pt x="55" y="316"/>
                  </a:lnTo>
                  <a:lnTo>
                    <a:pt x="60" y="314"/>
                  </a:lnTo>
                  <a:lnTo>
                    <a:pt x="90" y="297"/>
                  </a:lnTo>
                  <a:lnTo>
                    <a:pt x="99" y="304"/>
                  </a:lnTo>
                  <a:lnTo>
                    <a:pt x="109" y="310"/>
                  </a:lnTo>
                  <a:lnTo>
                    <a:pt x="120" y="316"/>
                  </a:lnTo>
                  <a:lnTo>
                    <a:pt x="131" y="321"/>
                  </a:lnTo>
                  <a:lnTo>
                    <a:pt x="131" y="354"/>
                  </a:lnTo>
                  <a:lnTo>
                    <a:pt x="132" y="356"/>
                  </a:lnTo>
                  <a:lnTo>
                    <a:pt x="132" y="359"/>
                  </a:lnTo>
                  <a:lnTo>
                    <a:pt x="134" y="361"/>
                  </a:lnTo>
                  <a:lnTo>
                    <a:pt x="135" y="363"/>
                  </a:lnTo>
                  <a:lnTo>
                    <a:pt x="137" y="366"/>
                  </a:lnTo>
                  <a:lnTo>
                    <a:pt x="140" y="368"/>
                  </a:lnTo>
                  <a:lnTo>
                    <a:pt x="143" y="368"/>
                  </a:lnTo>
                  <a:lnTo>
                    <a:pt x="146" y="369"/>
                  </a:lnTo>
                  <a:lnTo>
                    <a:pt x="222" y="369"/>
                  </a:lnTo>
                  <a:lnTo>
                    <a:pt x="225" y="368"/>
                  </a:lnTo>
                  <a:lnTo>
                    <a:pt x="227" y="368"/>
                  </a:lnTo>
                  <a:lnTo>
                    <a:pt x="229" y="366"/>
                  </a:lnTo>
                  <a:lnTo>
                    <a:pt x="232" y="363"/>
                  </a:lnTo>
                  <a:lnTo>
                    <a:pt x="233" y="361"/>
                  </a:lnTo>
                  <a:lnTo>
                    <a:pt x="236" y="359"/>
                  </a:lnTo>
                  <a:lnTo>
                    <a:pt x="236" y="356"/>
                  </a:lnTo>
                  <a:lnTo>
                    <a:pt x="237" y="354"/>
                  </a:lnTo>
                  <a:lnTo>
                    <a:pt x="237" y="321"/>
                  </a:lnTo>
                  <a:lnTo>
                    <a:pt x="246" y="316"/>
                  </a:lnTo>
                  <a:lnTo>
                    <a:pt x="256" y="311"/>
                  </a:lnTo>
                  <a:lnTo>
                    <a:pt x="266" y="305"/>
                  </a:lnTo>
                  <a:lnTo>
                    <a:pt x="274" y="298"/>
                  </a:lnTo>
                  <a:lnTo>
                    <a:pt x="302" y="313"/>
                  </a:lnTo>
                  <a:lnTo>
                    <a:pt x="305" y="315"/>
                  </a:lnTo>
                  <a:lnTo>
                    <a:pt x="307" y="315"/>
                  </a:lnTo>
                  <a:lnTo>
                    <a:pt x="310" y="316"/>
                  </a:lnTo>
                  <a:lnTo>
                    <a:pt x="314" y="316"/>
                  </a:lnTo>
                  <a:lnTo>
                    <a:pt x="319" y="313"/>
                  </a:lnTo>
                  <a:lnTo>
                    <a:pt x="322" y="309"/>
                  </a:lnTo>
                  <a:lnTo>
                    <a:pt x="360" y="243"/>
                  </a:lnTo>
                  <a:lnTo>
                    <a:pt x="362" y="240"/>
                  </a:lnTo>
                  <a:lnTo>
                    <a:pt x="362" y="237"/>
                  </a:lnTo>
                  <a:lnTo>
                    <a:pt x="362" y="234"/>
                  </a:lnTo>
                  <a:lnTo>
                    <a:pt x="362" y="232"/>
                  </a:lnTo>
                  <a:lnTo>
                    <a:pt x="361" y="229"/>
                  </a:lnTo>
                  <a:lnTo>
                    <a:pt x="359" y="227"/>
                  </a:lnTo>
                  <a:lnTo>
                    <a:pt x="357" y="224"/>
                  </a:lnTo>
                  <a:lnTo>
                    <a:pt x="354" y="2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12" name="TextBox 11"/>
          <p:cNvSpPr txBox="1"/>
          <p:nvPr/>
        </p:nvSpPr>
        <p:spPr>
          <a:xfrm>
            <a:off x="6606074" y="1362269"/>
            <a:ext cx="4935894" cy="369332"/>
          </a:xfrm>
          <a:prstGeom prst="rect">
            <a:avLst/>
          </a:prstGeom>
          <a:noFill/>
        </p:spPr>
        <p:txBody>
          <a:bodyPr wrap="square" rtlCol="0">
            <a:spAutoFit/>
          </a:bodyPr>
          <a:lstStyle/>
          <a:p>
            <a:pPr algn="ctr"/>
            <a:r>
              <a:rPr lang="en-US" dirty="0"/>
              <a:t>	</a:t>
            </a:r>
          </a:p>
        </p:txBody>
      </p:sp>
      <p:sp>
        <p:nvSpPr>
          <p:cNvPr id="2" name="Rounded Rectangular Callout 1"/>
          <p:cNvSpPr/>
          <p:nvPr/>
        </p:nvSpPr>
        <p:spPr>
          <a:xfrm>
            <a:off x="353025" y="914420"/>
            <a:ext cx="3517385" cy="2379772"/>
          </a:xfrm>
          <a:prstGeom prst="wedgeRoundRectCallou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TextBox 2"/>
          <p:cNvSpPr txBox="1"/>
          <p:nvPr/>
        </p:nvSpPr>
        <p:spPr>
          <a:xfrm>
            <a:off x="650032" y="1283790"/>
            <a:ext cx="2982163" cy="1200329"/>
          </a:xfrm>
          <a:prstGeom prst="rect">
            <a:avLst/>
          </a:prstGeom>
          <a:noFill/>
        </p:spPr>
        <p:txBody>
          <a:bodyPr wrap="square" rtlCol="0">
            <a:spAutoFit/>
          </a:bodyPr>
          <a:lstStyle/>
          <a:p>
            <a:pPr algn="ctr"/>
            <a:r>
              <a:rPr lang="en-US" sz="2400" dirty="0">
                <a:solidFill>
                  <a:schemeClr val="bg1"/>
                </a:solidFill>
              </a:rPr>
              <a:t>115 Posts </a:t>
            </a:r>
          </a:p>
          <a:p>
            <a:pPr algn="ctr"/>
            <a:endParaRPr lang="en-US" sz="2400" dirty="0">
              <a:solidFill>
                <a:schemeClr val="bg1"/>
              </a:solidFill>
            </a:endParaRPr>
          </a:p>
          <a:p>
            <a:pPr algn="ctr"/>
            <a:r>
              <a:rPr lang="en-US" sz="2400" dirty="0">
                <a:solidFill>
                  <a:schemeClr val="bg1"/>
                </a:solidFill>
              </a:rPr>
              <a:t>56 Facebook Likes</a:t>
            </a:r>
          </a:p>
        </p:txBody>
      </p:sp>
      <p:sp>
        <p:nvSpPr>
          <p:cNvPr id="22" name="TextBox 21"/>
          <p:cNvSpPr txBox="1"/>
          <p:nvPr/>
        </p:nvSpPr>
        <p:spPr>
          <a:xfrm>
            <a:off x="7765046" y="1048911"/>
            <a:ext cx="3517641" cy="369332"/>
          </a:xfrm>
          <a:prstGeom prst="rect">
            <a:avLst/>
          </a:prstGeom>
          <a:noFill/>
        </p:spPr>
        <p:txBody>
          <a:bodyPr wrap="square" rtlCol="0">
            <a:spAutoFit/>
          </a:bodyPr>
          <a:lstStyle/>
          <a:p>
            <a:pPr algn="ctr"/>
            <a:r>
              <a:rPr lang="en-US" dirty="0"/>
              <a:t>Success Story	</a:t>
            </a:r>
          </a:p>
        </p:txBody>
      </p:sp>
      <p:sp>
        <p:nvSpPr>
          <p:cNvPr id="13" name="TextBox 12">
            <a:extLst>
              <a:ext uri="{FF2B5EF4-FFF2-40B4-BE49-F238E27FC236}">
                <a16:creationId xmlns:a16="http://schemas.microsoft.com/office/drawing/2014/main" id="{938E0FD7-D86B-FD83-452E-22ADF23DB919}"/>
              </a:ext>
            </a:extLst>
          </p:cNvPr>
          <p:cNvSpPr txBox="1"/>
          <p:nvPr/>
        </p:nvSpPr>
        <p:spPr>
          <a:xfrm>
            <a:off x="2906172" y="3510129"/>
            <a:ext cx="2679215" cy="369332"/>
          </a:xfrm>
          <a:prstGeom prst="rect">
            <a:avLst/>
          </a:prstGeom>
          <a:noFill/>
        </p:spPr>
        <p:txBody>
          <a:bodyPr wrap="square" rtlCol="0">
            <a:spAutoFit/>
          </a:bodyPr>
          <a:lstStyle/>
          <a:p>
            <a:r>
              <a:rPr lang="en-US" dirty="0"/>
              <a:t>Social Media Spotlight</a:t>
            </a:r>
          </a:p>
        </p:txBody>
      </p:sp>
      <p:sp>
        <p:nvSpPr>
          <p:cNvPr id="15" name="TextBox 14">
            <a:extLst>
              <a:ext uri="{FF2B5EF4-FFF2-40B4-BE49-F238E27FC236}">
                <a16:creationId xmlns:a16="http://schemas.microsoft.com/office/drawing/2014/main" id="{48DBC47E-78F9-FCB5-9002-94A32D97F112}"/>
              </a:ext>
            </a:extLst>
          </p:cNvPr>
          <p:cNvSpPr txBox="1"/>
          <p:nvPr/>
        </p:nvSpPr>
        <p:spPr>
          <a:xfrm>
            <a:off x="7243914" y="1418243"/>
            <a:ext cx="4719486" cy="3785652"/>
          </a:xfrm>
          <a:prstGeom prst="rect">
            <a:avLst/>
          </a:prstGeom>
          <a:noFill/>
        </p:spPr>
        <p:txBody>
          <a:bodyPr wrap="square" rtlCol="0">
            <a:spAutoFit/>
          </a:bodyPr>
          <a:lstStyle/>
          <a:p>
            <a:r>
              <a:rPr lang="en-US" sz="1600" dirty="0"/>
              <a:t>This year SC Works Greater Upstate was very fortunate to help assist 18 second chance employees find meaningful work with Spartanburg Steel Products. HR Director, Magdalena Domzalska-Pol, and her team were willing to give these gentlemen a chance to train through SC Works Greater Upstate’s On-the Job Training program, and of particular note, they have retained all 18 employees that they hired! Several have been promoted into other positions and have been able to learn more and earn more. Domsalzka-Pol has said that they are “very satisfied” with the program and all the employees they have gained through the WIOA program. They are hoping to continue hiring more employees in the Second Chance initiative this year!</a:t>
            </a:r>
          </a:p>
        </p:txBody>
      </p:sp>
      <p:pic>
        <p:nvPicPr>
          <p:cNvPr id="6" name="Picture 5">
            <a:extLst>
              <a:ext uri="{FF2B5EF4-FFF2-40B4-BE49-F238E27FC236}">
                <a16:creationId xmlns:a16="http://schemas.microsoft.com/office/drawing/2014/main" id="{105D0BE7-067C-A446-ED9B-D94E44AFDA8A}"/>
              </a:ext>
            </a:extLst>
          </p:cNvPr>
          <p:cNvPicPr>
            <a:picLocks noChangeAspect="1"/>
          </p:cNvPicPr>
          <p:nvPr/>
        </p:nvPicPr>
        <p:blipFill>
          <a:blip r:embed="rId3"/>
          <a:stretch>
            <a:fillRect/>
          </a:stretch>
        </p:blipFill>
        <p:spPr>
          <a:xfrm>
            <a:off x="2752051" y="3896487"/>
            <a:ext cx="2679215" cy="2914141"/>
          </a:xfrm>
          <a:prstGeom prst="rect">
            <a:avLst/>
          </a:prstGeom>
        </p:spPr>
      </p:pic>
      <p:pic>
        <p:nvPicPr>
          <p:cNvPr id="10" name="Picture 9">
            <a:extLst>
              <a:ext uri="{FF2B5EF4-FFF2-40B4-BE49-F238E27FC236}">
                <a16:creationId xmlns:a16="http://schemas.microsoft.com/office/drawing/2014/main" id="{60C10C0F-A23B-F40E-8659-2B7CA7FFBC34}"/>
              </a:ext>
            </a:extLst>
          </p:cNvPr>
          <p:cNvPicPr>
            <a:picLocks noChangeAspect="1"/>
          </p:cNvPicPr>
          <p:nvPr/>
        </p:nvPicPr>
        <p:blipFill>
          <a:blip r:embed="rId4"/>
          <a:stretch>
            <a:fillRect/>
          </a:stretch>
        </p:blipFill>
        <p:spPr>
          <a:xfrm>
            <a:off x="8051800" y="5181409"/>
            <a:ext cx="2486025" cy="866775"/>
          </a:xfrm>
          <a:prstGeom prst="rect">
            <a:avLst/>
          </a:prstGeom>
        </p:spPr>
      </p:pic>
    </p:spTree>
    <p:extLst>
      <p:ext uri="{BB962C8B-B14F-4D97-AF65-F5344CB8AC3E}">
        <p14:creationId xmlns:p14="http://schemas.microsoft.com/office/powerpoint/2010/main" val="4162550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hidden="1">
            <a:extLst>
              <a:ext uri="{FF2B5EF4-FFF2-40B4-BE49-F238E27FC236}">
                <a16:creationId xmlns:a16="http://schemas.microsoft.com/office/drawing/2014/main" id="{A588A72A-976E-478A-9DD3-765AB3ED4CD0}"/>
              </a:ext>
            </a:extLst>
          </p:cNvPr>
          <p:cNvSpPr>
            <a:spLocks noGrp="1"/>
          </p:cNvSpPr>
          <p:nvPr>
            <p:ph type="title" idx="4294967295"/>
          </p:nvPr>
        </p:nvSpPr>
        <p:spPr>
          <a:xfrm>
            <a:off x="0" y="365125"/>
            <a:ext cx="10515600" cy="1325563"/>
          </a:xfrm>
        </p:spPr>
        <p:txBody>
          <a:bodyPr/>
          <a:lstStyle/>
          <a:p>
            <a:r>
              <a:rPr lang="en-US" dirty="0"/>
              <a:t>Project analysis slide 8</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8105775" y="522898"/>
            <a:ext cx="4086225" cy="0"/>
          </a:xfrm>
          <a:prstGeom prst="line">
            <a:avLst/>
          </a:prstGeom>
          <a:ln>
            <a:solidFill>
              <a:schemeClr val="accent2"/>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228600" y="190500"/>
            <a:ext cx="11734800" cy="664797"/>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a:solidFill>
                  <a:schemeClr val="tx1">
                    <a:lumMod val="75000"/>
                    <a:lumOff val="25000"/>
                  </a:schemeClr>
                </a:solidFill>
              </a:rPr>
              <a:t>Community Outreach</a:t>
            </a:r>
            <a:br>
              <a:rPr lang="en-US" sz="2800" dirty="0">
                <a:solidFill>
                  <a:schemeClr val="tx1">
                    <a:lumMod val="75000"/>
                    <a:lumOff val="25000"/>
                  </a:schemeClr>
                </a:solidFill>
              </a:rPr>
            </a:br>
            <a:r>
              <a:rPr lang="en-US" sz="2000" dirty="0">
                <a:solidFill>
                  <a:schemeClr val="tx1">
                    <a:lumMod val="75000"/>
                    <a:lumOff val="25000"/>
                  </a:schemeClr>
                </a:solidFill>
              </a:rPr>
              <a:t> </a:t>
            </a:r>
            <a:endParaRPr lang="en-US" sz="2800" dirty="0">
              <a:solidFill>
                <a:schemeClr val="tx1">
                  <a:lumMod val="75000"/>
                  <a:lumOff val="25000"/>
                </a:schemeClr>
              </a:solidFill>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522898"/>
            <a:ext cx="4086225" cy="0"/>
          </a:xfrm>
          <a:prstGeom prst="line">
            <a:avLst/>
          </a:prstGeom>
          <a:ln>
            <a:solidFill>
              <a:schemeClr val="accent2"/>
            </a:solidFill>
            <a:tailEnd type="oval"/>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9F23A462-D581-4451-A275-D8FA412E142C}"/>
              </a:ext>
              <a:ext uri="{C183D7F6-B498-43B3-948B-1728B52AA6E4}">
                <adec:decorative xmlns:adec="http://schemas.microsoft.com/office/drawing/2017/decorative" val="1"/>
              </a:ext>
            </a:extLst>
          </p:cNvPr>
          <p:cNvSpPr/>
          <p:nvPr/>
        </p:nvSpPr>
        <p:spPr>
          <a:xfrm>
            <a:off x="1249362" y="775557"/>
            <a:ext cx="1587500" cy="15875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10</a:t>
            </a:r>
          </a:p>
        </p:txBody>
      </p:sp>
      <p:sp>
        <p:nvSpPr>
          <p:cNvPr id="10" name="Oval 9">
            <a:extLst>
              <a:ext uri="{FF2B5EF4-FFF2-40B4-BE49-F238E27FC236}">
                <a16:creationId xmlns:a16="http://schemas.microsoft.com/office/drawing/2014/main" id="{9F23A462-D581-4451-A275-D8FA412E142C}"/>
              </a:ext>
              <a:ext uri="{C183D7F6-B498-43B3-948B-1728B52AA6E4}">
                <adec:decorative xmlns:adec="http://schemas.microsoft.com/office/drawing/2017/decorative" val="1"/>
              </a:ext>
            </a:extLst>
          </p:cNvPr>
          <p:cNvSpPr/>
          <p:nvPr/>
        </p:nvSpPr>
        <p:spPr>
          <a:xfrm>
            <a:off x="5187078" y="775557"/>
            <a:ext cx="1587500" cy="15875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13</a:t>
            </a:r>
          </a:p>
        </p:txBody>
      </p:sp>
      <p:sp>
        <p:nvSpPr>
          <p:cNvPr id="12" name="Oval 11">
            <a:extLst>
              <a:ext uri="{FF2B5EF4-FFF2-40B4-BE49-F238E27FC236}">
                <a16:creationId xmlns:a16="http://schemas.microsoft.com/office/drawing/2014/main" id="{9F23A462-D581-4451-A275-D8FA412E142C}"/>
              </a:ext>
              <a:ext uri="{C183D7F6-B498-43B3-948B-1728B52AA6E4}">
                <adec:decorative xmlns:adec="http://schemas.microsoft.com/office/drawing/2017/decorative" val="1"/>
              </a:ext>
            </a:extLst>
          </p:cNvPr>
          <p:cNvSpPr/>
          <p:nvPr/>
        </p:nvSpPr>
        <p:spPr>
          <a:xfrm>
            <a:off x="9355137" y="775557"/>
            <a:ext cx="1587500" cy="15875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7</a:t>
            </a:r>
          </a:p>
        </p:txBody>
      </p:sp>
      <p:sp>
        <p:nvSpPr>
          <p:cNvPr id="15" name="TextBox 14"/>
          <p:cNvSpPr txBox="1"/>
          <p:nvPr/>
        </p:nvSpPr>
        <p:spPr>
          <a:xfrm>
            <a:off x="494522" y="2889630"/>
            <a:ext cx="3517641" cy="369332"/>
          </a:xfrm>
          <a:prstGeom prst="rect">
            <a:avLst/>
          </a:prstGeom>
          <a:noFill/>
        </p:spPr>
        <p:txBody>
          <a:bodyPr wrap="square" rtlCol="0">
            <a:spAutoFit/>
          </a:bodyPr>
          <a:lstStyle/>
          <a:p>
            <a:pPr algn="ctr"/>
            <a:r>
              <a:rPr lang="en-US" dirty="0"/>
              <a:t>Event Highlights	</a:t>
            </a:r>
          </a:p>
        </p:txBody>
      </p:sp>
      <p:sp>
        <p:nvSpPr>
          <p:cNvPr id="16" name="TextBox 15"/>
          <p:cNvSpPr txBox="1"/>
          <p:nvPr/>
        </p:nvSpPr>
        <p:spPr>
          <a:xfrm>
            <a:off x="4337178" y="2925058"/>
            <a:ext cx="3517641" cy="369332"/>
          </a:xfrm>
          <a:prstGeom prst="rect">
            <a:avLst/>
          </a:prstGeom>
          <a:noFill/>
        </p:spPr>
        <p:txBody>
          <a:bodyPr wrap="square" rtlCol="0">
            <a:spAutoFit/>
          </a:bodyPr>
          <a:lstStyle/>
          <a:p>
            <a:pPr algn="ctr"/>
            <a:r>
              <a:rPr lang="en-US" dirty="0"/>
              <a:t>Event Highlights	</a:t>
            </a:r>
          </a:p>
        </p:txBody>
      </p:sp>
      <p:sp>
        <p:nvSpPr>
          <p:cNvPr id="17" name="TextBox 16"/>
          <p:cNvSpPr txBox="1"/>
          <p:nvPr/>
        </p:nvSpPr>
        <p:spPr>
          <a:xfrm>
            <a:off x="8390066" y="2927321"/>
            <a:ext cx="3517641" cy="369332"/>
          </a:xfrm>
          <a:prstGeom prst="rect">
            <a:avLst/>
          </a:prstGeom>
          <a:noFill/>
        </p:spPr>
        <p:txBody>
          <a:bodyPr wrap="square" rtlCol="0">
            <a:spAutoFit/>
          </a:bodyPr>
          <a:lstStyle/>
          <a:p>
            <a:pPr algn="ctr"/>
            <a:r>
              <a:rPr lang="en-US" dirty="0"/>
              <a:t>Event Highlights	</a:t>
            </a:r>
          </a:p>
        </p:txBody>
      </p:sp>
      <p:sp>
        <p:nvSpPr>
          <p:cNvPr id="18" name="TextBox 17"/>
          <p:cNvSpPr txBox="1"/>
          <p:nvPr/>
        </p:nvSpPr>
        <p:spPr>
          <a:xfrm>
            <a:off x="1466460" y="948421"/>
            <a:ext cx="1573764" cy="369332"/>
          </a:xfrm>
          <a:prstGeom prst="rect">
            <a:avLst/>
          </a:prstGeom>
          <a:noFill/>
        </p:spPr>
        <p:txBody>
          <a:bodyPr wrap="square" rtlCol="0">
            <a:spAutoFit/>
          </a:bodyPr>
          <a:lstStyle/>
          <a:p>
            <a:pPr algn="ctr"/>
            <a:r>
              <a:rPr lang="en-US" dirty="0"/>
              <a:t>Union	</a:t>
            </a:r>
          </a:p>
        </p:txBody>
      </p:sp>
      <p:sp>
        <p:nvSpPr>
          <p:cNvPr id="19" name="TextBox 18"/>
          <p:cNvSpPr txBox="1"/>
          <p:nvPr/>
        </p:nvSpPr>
        <p:spPr>
          <a:xfrm>
            <a:off x="5173342" y="983311"/>
            <a:ext cx="1573764" cy="369332"/>
          </a:xfrm>
          <a:prstGeom prst="rect">
            <a:avLst/>
          </a:prstGeom>
          <a:noFill/>
        </p:spPr>
        <p:txBody>
          <a:bodyPr wrap="square" rtlCol="0">
            <a:spAutoFit/>
          </a:bodyPr>
          <a:lstStyle/>
          <a:p>
            <a:pPr algn="ctr"/>
            <a:r>
              <a:rPr lang="en-US" dirty="0"/>
              <a:t>Spartanburg</a:t>
            </a:r>
          </a:p>
        </p:txBody>
      </p:sp>
      <p:sp>
        <p:nvSpPr>
          <p:cNvPr id="20" name="TextBox 19"/>
          <p:cNvSpPr txBox="1"/>
          <p:nvPr/>
        </p:nvSpPr>
        <p:spPr>
          <a:xfrm>
            <a:off x="9368873" y="946033"/>
            <a:ext cx="1573764" cy="369332"/>
          </a:xfrm>
          <a:prstGeom prst="rect">
            <a:avLst/>
          </a:prstGeom>
          <a:noFill/>
        </p:spPr>
        <p:txBody>
          <a:bodyPr wrap="square" rtlCol="0">
            <a:spAutoFit/>
          </a:bodyPr>
          <a:lstStyle/>
          <a:p>
            <a:pPr algn="ctr"/>
            <a:r>
              <a:rPr lang="en-US" dirty="0"/>
              <a:t>Cherokee	</a:t>
            </a:r>
          </a:p>
        </p:txBody>
      </p:sp>
      <p:sp>
        <p:nvSpPr>
          <p:cNvPr id="2" name="TextBox 1">
            <a:extLst>
              <a:ext uri="{FF2B5EF4-FFF2-40B4-BE49-F238E27FC236}">
                <a16:creationId xmlns:a16="http://schemas.microsoft.com/office/drawing/2014/main" id="{B965B84B-51CD-AB1F-DE99-B723BC4C5581}"/>
              </a:ext>
            </a:extLst>
          </p:cNvPr>
          <p:cNvSpPr txBox="1"/>
          <p:nvPr/>
        </p:nvSpPr>
        <p:spPr>
          <a:xfrm>
            <a:off x="8390066" y="3294390"/>
            <a:ext cx="3517641" cy="2893100"/>
          </a:xfrm>
          <a:prstGeom prst="rect">
            <a:avLst/>
          </a:prstGeom>
          <a:noFill/>
        </p:spPr>
        <p:txBody>
          <a:bodyPr wrap="square" rtlCol="0">
            <a:spAutoFit/>
          </a:bodyPr>
          <a:lstStyle/>
          <a:p>
            <a:r>
              <a:rPr lang="en-US" sz="1400" dirty="0"/>
              <a:t>Kenneth facilitated a workshop to the students of Cherokee Adult Ed. on the importance of maintaining a positive social media presence for employers. </a:t>
            </a:r>
          </a:p>
          <a:p>
            <a:endParaRPr lang="en-US" sz="1400" dirty="0"/>
          </a:p>
          <a:p>
            <a:r>
              <a:rPr lang="en-US" sz="1400" dirty="0"/>
              <a:t>Meika attended a virtual DVOP meeting. The purpose of the meeting is to get all areas to work together to serve the Veterans and Non-Veterans in the community.</a:t>
            </a:r>
          </a:p>
          <a:p>
            <a:endParaRPr lang="en-US" sz="1400" dirty="0"/>
          </a:p>
          <a:p>
            <a:r>
              <a:rPr lang="en-US" sz="1400" dirty="0"/>
              <a:t>Mary Beth attended the HR Café. The subject was dealing with childish people in the workplace.</a:t>
            </a:r>
          </a:p>
        </p:txBody>
      </p:sp>
      <p:sp>
        <p:nvSpPr>
          <p:cNvPr id="3" name="TextBox 2">
            <a:extLst>
              <a:ext uri="{FF2B5EF4-FFF2-40B4-BE49-F238E27FC236}">
                <a16:creationId xmlns:a16="http://schemas.microsoft.com/office/drawing/2014/main" id="{EF641FA1-5FDB-F9CF-19E5-6F9B6BBD62E8}"/>
              </a:ext>
            </a:extLst>
          </p:cNvPr>
          <p:cNvSpPr txBox="1"/>
          <p:nvPr/>
        </p:nvSpPr>
        <p:spPr>
          <a:xfrm>
            <a:off x="4337179" y="3296653"/>
            <a:ext cx="3517641" cy="3493264"/>
          </a:xfrm>
          <a:prstGeom prst="rect">
            <a:avLst/>
          </a:prstGeom>
          <a:noFill/>
        </p:spPr>
        <p:txBody>
          <a:bodyPr wrap="square" rtlCol="0">
            <a:spAutoFit/>
          </a:bodyPr>
          <a:lstStyle/>
          <a:p>
            <a:r>
              <a:rPr lang="en-US" sz="1300" dirty="0"/>
              <a:t>Kenneth conducted a workshop covering SC Works and WIOA with a group of students at the Houston Center in Spartanburg. Additonally, the students created/updated their accounts with the SC Works Online System. </a:t>
            </a:r>
          </a:p>
          <a:p>
            <a:endParaRPr lang="en-US" sz="1300" dirty="0"/>
          </a:p>
          <a:p>
            <a:r>
              <a:rPr lang="en-US" sz="1300" dirty="0"/>
              <a:t>Kenneth attended an event for participants and partners with the Family Self Sufficiency program at CC Woodsen. Wanda Cheeks Holmes was the Featured Speaker sharing her story from resident to homeowner. </a:t>
            </a:r>
          </a:p>
          <a:p>
            <a:endParaRPr lang="en-US" sz="1300" dirty="0"/>
          </a:p>
          <a:p>
            <a:r>
              <a:rPr lang="en-US" sz="1300" dirty="0"/>
              <a:t>Adam attended a meeting of the Northside Initiative where an update was given on the Aden Warehouse project. </a:t>
            </a:r>
          </a:p>
          <a:p>
            <a:endParaRPr lang="en-US" sz="1300" dirty="0"/>
          </a:p>
          <a:p>
            <a:endParaRPr lang="en-US" sz="1300" dirty="0"/>
          </a:p>
        </p:txBody>
      </p:sp>
      <p:sp>
        <p:nvSpPr>
          <p:cNvPr id="4" name="TextBox 3">
            <a:extLst>
              <a:ext uri="{FF2B5EF4-FFF2-40B4-BE49-F238E27FC236}">
                <a16:creationId xmlns:a16="http://schemas.microsoft.com/office/drawing/2014/main" id="{5C8A2E3F-69E8-FF13-FF8A-D1581F73BD3D}"/>
              </a:ext>
            </a:extLst>
          </p:cNvPr>
          <p:cNvSpPr txBox="1"/>
          <p:nvPr/>
        </p:nvSpPr>
        <p:spPr>
          <a:xfrm>
            <a:off x="494522" y="3258962"/>
            <a:ext cx="3517641" cy="3108543"/>
          </a:xfrm>
          <a:prstGeom prst="rect">
            <a:avLst/>
          </a:prstGeom>
          <a:noFill/>
        </p:spPr>
        <p:txBody>
          <a:bodyPr wrap="square" rtlCol="0">
            <a:spAutoFit/>
          </a:bodyPr>
          <a:lstStyle/>
          <a:p>
            <a:r>
              <a:rPr lang="en-US" sz="1400" dirty="0"/>
              <a:t>Jocelyn attend the Union County monthly partner meeting. All agencies shared upcoming events and services offered to residents of Union County. </a:t>
            </a:r>
          </a:p>
          <a:p>
            <a:endParaRPr lang="en-US" sz="1400" dirty="0"/>
          </a:p>
          <a:p>
            <a:r>
              <a:rPr lang="en-US" sz="1400" dirty="0"/>
              <a:t>Kenneth and partner staff members set up an outreach point for SC Works in Buffalo, SC. This was part of the Workforce Development Month outreach to the rural communities. </a:t>
            </a:r>
          </a:p>
          <a:p>
            <a:endParaRPr lang="en-US" sz="1400" dirty="0"/>
          </a:p>
          <a:p>
            <a:r>
              <a:rPr lang="en-US" sz="1400" dirty="0"/>
              <a:t>SC Works staff held a Career Coach event in Carlisle, SC as part of Workforce Development Month.</a:t>
            </a:r>
          </a:p>
        </p:txBody>
      </p:sp>
    </p:spTree>
    <p:extLst>
      <p:ext uri="{BB962C8B-B14F-4D97-AF65-F5344CB8AC3E}">
        <p14:creationId xmlns:p14="http://schemas.microsoft.com/office/powerpoint/2010/main" val="2583267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pattFill prst="zigZag">
          <a:fgClr>
            <a:schemeClr val="bg2">
              <a:lumMod val="50000"/>
            </a:schemeClr>
          </a:fgClr>
          <a:bgClr>
            <a:schemeClr val="tx2">
              <a:lumMod val="60000"/>
              <a:lumOff val="40000"/>
            </a:schemeClr>
          </a:bgClr>
        </a:patt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62A21665-C64F-4BDA-B2DE-442D70605718}"/>
              </a:ext>
              <a:ext uri="{C183D7F6-B498-43B3-948B-1728B52AA6E4}">
                <adec:decorative xmlns:adec="http://schemas.microsoft.com/office/drawing/2017/decorative" val="1"/>
              </a:ext>
            </a:extLst>
          </p:cNvPr>
          <p:cNvGrpSpPr/>
          <p:nvPr/>
        </p:nvGrpSpPr>
        <p:grpSpPr>
          <a:xfrm>
            <a:off x="4325258" y="1544068"/>
            <a:ext cx="3541486" cy="3769865"/>
            <a:chOff x="4325258" y="1229517"/>
            <a:chExt cx="3541486" cy="3769865"/>
          </a:xfrm>
        </p:grpSpPr>
        <p:sp>
          <p:nvSpPr>
            <p:cNvPr id="12" name="Diamond 11">
              <a:extLst>
                <a:ext uri="{FF2B5EF4-FFF2-40B4-BE49-F238E27FC236}">
                  <a16:creationId xmlns:a16="http://schemas.microsoft.com/office/drawing/2014/main" id="{7DC8B409-5FAC-4539-B25A-26BE925A48AF}"/>
                </a:ext>
              </a:extLst>
            </p:cNvPr>
            <p:cNvSpPr/>
            <p:nvPr/>
          </p:nvSpPr>
          <p:spPr>
            <a:xfrm>
              <a:off x="4792319" y="2392018"/>
              <a:ext cx="2607364" cy="2607364"/>
            </a:xfrm>
            <a:prstGeom prst="diamond">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Diamond 12">
              <a:extLst>
                <a:ext uri="{FF2B5EF4-FFF2-40B4-BE49-F238E27FC236}">
                  <a16:creationId xmlns:a16="http://schemas.microsoft.com/office/drawing/2014/main" id="{91498E2F-539C-46D3-AF7C-BB1DAE76B114}"/>
                </a:ext>
              </a:extLst>
            </p:cNvPr>
            <p:cNvSpPr/>
            <p:nvPr/>
          </p:nvSpPr>
          <p:spPr>
            <a:xfrm>
              <a:off x="4325258" y="1229517"/>
              <a:ext cx="3541486" cy="3541486"/>
            </a:xfrm>
            <a:prstGeom prst="diamond">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Title 1">
            <a:extLst>
              <a:ext uri="{FF2B5EF4-FFF2-40B4-BE49-F238E27FC236}">
                <a16:creationId xmlns:a16="http://schemas.microsoft.com/office/drawing/2014/main" id="{FA061601-468D-486D-B8EE-42BD1BE3ADCC}"/>
              </a:ext>
            </a:extLst>
          </p:cNvPr>
          <p:cNvSpPr>
            <a:spLocks noGrp="1"/>
          </p:cNvSpPr>
          <p:nvPr>
            <p:ph type="ctrTitle"/>
          </p:nvPr>
        </p:nvSpPr>
        <p:spPr>
          <a:xfrm>
            <a:off x="1524000" y="2930403"/>
            <a:ext cx="9144000" cy="997196"/>
          </a:xfrm>
        </p:spPr>
        <p:txBody>
          <a:bodyPr lIns="0" tIns="0" rIns="0" bIns="0" anchor="ctr">
            <a:spAutoFit/>
          </a:bodyPr>
          <a:lstStyle/>
          <a:p>
            <a:r>
              <a:rPr lang="en-US" sz="7200" b="1" dirty="0">
                <a:solidFill>
                  <a:schemeClr val="bg1"/>
                </a:solidFill>
              </a:rPr>
              <a:t>Thank You</a:t>
            </a:r>
            <a:endParaRPr lang="en-US" sz="7200" dirty="0">
              <a:solidFill>
                <a:schemeClr val="accent4"/>
              </a:solidFill>
            </a:endParaRPr>
          </a:p>
        </p:txBody>
      </p:sp>
    </p:spTree>
    <p:extLst>
      <p:ext uri="{BB962C8B-B14F-4D97-AF65-F5344CB8AC3E}">
        <p14:creationId xmlns:p14="http://schemas.microsoft.com/office/powerpoint/2010/main" val="1923038163"/>
      </p:ext>
    </p:extLst>
  </p:cSld>
  <p:clrMapOvr>
    <a:masterClrMapping/>
  </p:clrMapOvr>
</p:sld>
</file>

<file path=ppt/theme/theme1.xml><?xml version="1.0" encoding="utf-8"?>
<a:theme xmlns:a="http://schemas.openxmlformats.org/drawingml/2006/main" name="Office Theme">
  <a:themeElements>
    <a:clrScheme name="Custom 73">
      <a:dk1>
        <a:srgbClr val="000000"/>
      </a:dk1>
      <a:lt1>
        <a:sysClr val="window" lastClr="FFFFFF"/>
      </a:lt1>
      <a:dk2>
        <a:srgbClr val="585858"/>
      </a:dk2>
      <a:lt2>
        <a:srgbClr val="E3E3E3"/>
      </a:lt2>
      <a:accent1>
        <a:srgbClr val="E20613"/>
      </a:accent1>
      <a:accent2>
        <a:srgbClr val="A9C038"/>
      </a:accent2>
      <a:accent3>
        <a:srgbClr val="11AEC7"/>
      </a:accent3>
      <a:accent4>
        <a:srgbClr val="F59F26"/>
      </a:accent4>
      <a:accent5>
        <a:srgbClr val="0062A9"/>
      </a:accent5>
      <a:accent6>
        <a:srgbClr val="EB6047"/>
      </a:accent6>
      <a:hlink>
        <a:srgbClr val="8ED9F6"/>
      </a:hlink>
      <a:folHlink>
        <a:srgbClr val="C00000"/>
      </a:folHlink>
    </a:clrScheme>
    <a:fontScheme name="Modern 01">
      <a:majorFont>
        <a:latin typeface="Century Gothic"/>
        <a:ea typeface=""/>
        <a:cs typeface=""/>
      </a:majorFont>
      <a:minorFont>
        <a:latin typeface="Segoe U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78455520_Project analysis, from 24Slides_SL_V1.potx" id="{55E7247F-78B2-40DB-9AFE-D4DD42FA8F09}" vid="{22E2FD65-A32D-4798-AF43-CE42F250BDD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2FD05317-60D6-4B3A-8545-888496D1A8EC}">
  <ds:schemaRefs>
    <ds:schemaRef ds:uri="http://schemas.microsoft.com/sharepoint/v3/contenttype/forms"/>
  </ds:schemaRefs>
</ds:datastoreItem>
</file>

<file path=customXml/itemProps2.xml><?xml version="1.0" encoding="utf-8"?>
<ds:datastoreItem xmlns:ds="http://schemas.openxmlformats.org/officeDocument/2006/customXml" ds:itemID="{61A00BBF-EEBB-4E18-B8CB-F926EAAC48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F609EDA-869E-4BE5-AE5D-B898C584B6FF}">
  <ds:schemaRefs>
    <ds:schemaRef ds:uri="71af3243-3dd4-4a8d-8c0d-dd76da1f02a5"/>
    <ds:schemaRef ds:uri="http://purl.org/dc/terms/"/>
    <ds:schemaRef ds:uri="http://schemas.microsoft.com/office/2006/documentManagement/types"/>
    <ds:schemaRef ds:uri="http://schemas.microsoft.com/office/2006/metadata/properties"/>
    <ds:schemaRef ds:uri="16c05727-aa75-4e4a-9b5f-8a80a1165891"/>
    <ds:schemaRef ds:uri="http://schemas.microsoft.com/office/infopath/2007/PartnerControls"/>
    <ds:schemaRef ds:uri="http://purl.org/dc/elements/1.1/"/>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Project analysis, from 24Slides</Template>
  <TotalTime>0</TotalTime>
  <Words>703</Words>
  <Application>Microsoft Office PowerPoint</Application>
  <PresentationFormat>Widescreen</PresentationFormat>
  <Paragraphs>119</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Century Gothic</vt:lpstr>
      <vt:lpstr>Segoe UI Light</vt:lpstr>
      <vt:lpstr>Office Theme</vt:lpstr>
      <vt:lpstr>Just in Time  Greater Upstate  Spartanburg, Cherokee &amp; Union PY 22 Issue 3 September 2022 </vt:lpstr>
      <vt:lpstr>Project analysis slide 4</vt:lpstr>
      <vt:lpstr>Project analysis slide 8</vt:lpstr>
      <vt:lpstr>Project analysis slide 2</vt:lpstr>
      <vt:lpstr>Project analysis slide 3</vt:lpstr>
      <vt:lpstr>Project analysis slide 2</vt:lpstr>
      <vt:lpstr>Project analysis slide 2</vt:lpstr>
      <vt:lpstr>Project analysis slide 8</vt:lpstr>
      <vt:lpstr>Thank You</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2022-04-12T19:22:33Z</dcterms:created>
  <dcterms:modified xsi:type="dcterms:W3CDTF">2022-10-14T14:50:09Z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